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png" ContentType="image/png"/>
  <Default Extension="wmf" ContentType="image/x-wmf"/>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6" r:id="rId3"/>
  </p:sldMasterIdLst>
  <p:notesMasterIdLst>
    <p:notesMasterId r:id="rId5"/>
  </p:notesMasterIdLst>
  <p:handoutMasterIdLst>
    <p:handoutMasterId r:id="rId29"/>
  </p:handoutMasterIdLst>
  <p:sldIdLst>
    <p:sldId id="257" r:id="rId4"/>
    <p:sldId id="2413" r:id="rId6"/>
    <p:sldId id="2414" r:id="rId7"/>
    <p:sldId id="2461" r:id="rId8"/>
    <p:sldId id="2421" r:id="rId9"/>
    <p:sldId id="2519" r:id="rId10"/>
    <p:sldId id="2520" r:id="rId11"/>
    <p:sldId id="2503" r:id="rId12"/>
    <p:sldId id="2504" r:id="rId13"/>
    <p:sldId id="2485" r:id="rId14"/>
    <p:sldId id="2478" r:id="rId15"/>
    <p:sldId id="2502" r:id="rId16"/>
    <p:sldId id="2505" r:id="rId17"/>
    <p:sldId id="2500" r:id="rId18"/>
    <p:sldId id="2554" r:id="rId19"/>
    <p:sldId id="2488" r:id="rId20"/>
    <p:sldId id="2539" r:id="rId21"/>
    <p:sldId id="2552" r:id="rId22"/>
    <p:sldId id="2486" r:id="rId23"/>
    <p:sldId id="2484" r:id="rId24"/>
    <p:sldId id="2556" r:id="rId25"/>
    <p:sldId id="2555" r:id="rId26"/>
    <p:sldId id="2481" r:id="rId27"/>
    <p:sldId id="2415" r:id="rId28"/>
  </p:sldIdLst>
  <p:sldSz cx="12192000" cy="6858000"/>
  <p:notesSz cx="6858000" cy="9144000"/>
  <p:custDataLst>
    <p:tags r:id="rId33"/>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F2F2F3"/>
    <a:srgbClr val="9EA19D"/>
    <a:srgbClr val="BBBDBA"/>
    <a:srgbClr val="D6D8D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5931" autoAdjust="0"/>
    <p:restoredTop sz="94660"/>
  </p:normalViewPr>
  <p:slideViewPr>
    <p:cSldViewPr snapToGrid="0">
      <p:cViewPr varScale="1">
        <p:scale>
          <a:sx n="95" d="100"/>
          <a:sy n="95" d="100"/>
        </p:scale>
        <p:origin x="108" y="404"/>
      </p:cViewPr>
      <p:guideLst/>
    </p:cSldViewPr>
  </p:slideViewPr>
  <p:notesTextViewPr>
    <p:cViewPr>
      <p:scale>
        <a:sx n="1" d="1"/>
        <a:sy n="1" d="1"/>
      </p:scale>
      <p:origin x="0" y="0"/>
    </p:cViewPr>
  </p:notesTextViewPr>
  <p:notesViewPr>
    <p:cSldViewPr snapToGrid="0">
      <p:cViewPr varScale="1">
        <p:scale>
          <a:sx n="65" d="100"/>
          <a:sy n="65" d="100"/>
        </p:scale>
        <p:origin x="2299" y="67"/>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notesMaster" Target="notesMasters/notesMaster1.xml"/><Relationship Id="rId4" Type="http://schemas.openxmlformats.org/officeDocument/2006/relationships/slide" Target="slides/slide1.xml"/><Relationship Id="rId33" Type="http://schemas.openxmlformats.org/officeDocument/2006/relationships/tags" Target="tags/tag43.xml"/><Relationship Id="rId32" Type="http://schemas.openxmlformats.org/officeDocument/2006/relationships/tableStyles" Target="tableStyles.xml"/><Relationship Id="rId31" Type="http://schemas.openxmlformats.org/officeDocument/2006/relationships/viewProps" Target="viewProps.xml"/><Relationship Id="rId30" Type="http://schemas.openxmlformats.org/officeDocument/2006/relationships/presProps" Target="presProps.xml"/><Relationship Id="rId3" Type="http://schemas.openxmlformats.org/officeDocument/2006/relationships/slideMaster" Target="slideMasters/slideMaster2.xml"/><Relationship Id="rId29" Type="http://schemas.openxmlformats.org/officeDocument/2006/relationships/handoutMaster" Target="handoutMasters/handoutMaster1.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3.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4ED6E54-6DBE-49C5-AFAF-9E8AF91D68D6}"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DD02128-9AD7-41A2-96AC-A9A76C870BD2}"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1C33BE8-20AE-440B-A4C2-F136CF561B06}"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ED7399F-A169-4551-B903-8D59CCBB8EFF}"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添加设计方向、设计独特性、</a:t>
            </a:r>
            <a:r>
              <a:rPr lang="en-US" altLang="zh-CN" dirty="0"/>
              <a:t>n</a:t>
            </a:r>
            <a:r>
              <a:rPr lang="zh-CN" altLang="en-US" dirty="0"/>
              <a:t>应用要扩充；建设内容要扩充；李处建议：</a:t>
            </a:r>
            <a:r>
              <a:rPr lang="en-US" altLang="zh-CN" dirty="0"/>
              <a:t>1</a:t>
            </a:r>
            <a:r>
              <a:rPr lang="zh-CN" altLang="en-US" dirty="0"/>
              <a:t>、个人身份介绍，我是陕西高等教育大数据中心主任</a:t>
            </a:r>
            <a:r>
              <a:rPr lang="en-US" altLang="zh-CN" dirty="0"/>
              <a:t>**</a:t>
            </a:r>
            <a:r>
              <a:rPr lang="zh-CN" altLang="en-US" dirty="0"/>
              <a:t>，我代表教育厅汇报。。。设计情况</a:t>
            </a:r>
            <a:r>
              <a:rPr lang="en-US" altLang="zh-CN" dirty="0"/>
              <a:t> 2</a:t>
            </a:r>
            <a:r>
              <a:rPr lang="zh-CN" altLang="en-US" dirty="0"/>
              <a:t>、简单介绍书</a:t>
            </a:r>
            <a:r>
              <a:rPr lang="en-US" altLang="zh-CN" dirty="0"/>
              <a:t> </a:t>
            </a:r>
            <a:r>
              <a:rPr lang="zh-CN" altLang="en-US" dirty="0"/>
              <a:t>，很多做了拉页处理，大事记可以放到</a:t>
            </a:r>
            <a:r>
              <a:rPr lang="en-US" altLang="zh-CN" dirty="0"/>
              <a:t>ppt</a:t>
            </a:r>
            <a:r>
              <a:rPr lang="zh-CN" altLang="en-US" dirty="0"/>
              <a:t>，在省政务大数据局支持和指导下，投入多少人多少天完成项目</a:t>
            </a:r>
            <a:r>
              <a:rPr lang="en-US" altLang="zh-CN" dirty="0"/>
              <a:t>3</a:t>
            </a:r>
            <a:r>
              <a:rPr lang="zh-CN" altLang="en-US" dirty="0"/>
              <a:t>、</a:t>
            </a:r>
            <a:endParaRPr lang="zh-CN" alt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2E3AE05-7DD1-4AF0-924E-BEEA496F3737}"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17" name="矩形 16"/>
          <p:cNvSpPr/>
          <p:nvPr userDrawn="1"/>
        </p:nvSpPr>
        <p:spPr>
          <a:xfrm>
            <a:off x="-1" y="1388879"/>
            <a:ext cx="11736730" cy="3532008"/>
          </a:xfrm>
          <a:prstGeom prst="rect">
            <a:avLst/>
          </a:prstGeom>
          <a:blipFill dpi="0" rotWithShape="1">
            <a:blip r:embed="rId2"/>
            <a:srcRect/>
            <a:stretch>
              <a:fillRect t="-29000" r="244" b="-60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5" name="等腰三角形 4"/>
          <p:cNvSpPr/>
          <p:nvPr userDrawn="1"/>
        </p:nvSpPr>
        <p:spPr>
          <a:xfrm>
            <a:off x="6096000" y="947890"/>
            <a:ext cx="1085850" cy="440989"/>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6" name="等腰三角形 5"/>
          <p:cNvSpPr/>
          <p:nvPr userDrawn="1"/>
        </p:nvSpPr>
        <p:spPr>
          <a:xfrm rot="10800000">
            <a:off x="525916" y="4937408"/>
            <a:ext cx="1745948" cy="703811"/>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3" name="矩形 12"/>
          <p:cNvSpPr/>
          <p:nvPr userDrawn="1"/>
        </p:nvSpPr>
        <p:spPr>
          <a:xfrm>
            <a:off x="-2" y="1415395"/>
            <a:ext cx="12192001" cy="3532008"/>
          </a:xfrm>
          <a:prstGeom prst="rect">
            <a:avLst/>
          </a:prstGeom>
          <a:solidFill>
            <a:schemeClr val="accent1">
              <a:lumMod val="50000"/>
              <a:alpha val="8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7" name="直角三角形 6"/>
          <p:cNvSpPr/>
          <p:nvPr userDrawn="1"/>
        </p:nvSpPr>
        <p:spPr>
          <a:xfrm rot="10800000">
            <a:off x="6638924" y="947892"/>
            <a:ext cx="5553075" cy="4494712"/>
          </a:xfrm>
          <a:prstGeom prst="rtTriangle">
            <a:avLst/>
          </a:prstGeom>
          <a:gradFill flip="none" rotWithShape="1">
            <a:gsLst>
              <a:gs pos="0">
                <a:srgbClr val="0070C0"/>
              </a:gs>
              <a:gs pos="100000">
                <a:srgbClr val="002060"/>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8" name="等腰三角形 7"/>
          <p:cNvSpPr/>
          <p:nvPr userDrawn="1"/>
        </p:nvSpPr>
        <p:spPr>
          <a:xfrm rot="5400000">
            <a:off x="-430314" y="4916211"/>
            <a:ext cx="2278792" cy="1418164"/>
          </a:xfrm>
          <a:prstGeom prst="triangle">
            <a:avLst/>
          </a:prstGeom>
          <a:gradFill flip="none" rotWithShape="1">
            <a:gsLst>
              <a:gs pos="0">
                <a:srgbClr val="0070C0"/>
              </a:gs>
              <a:gs pos="100000">
                <a:srgbClr val="002060"/>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24" name="矩形 23"/>
          <p:cNvSpPr/>
          <p:nvPr userDrawn="1"/>
        </p:nvSpPr>
        <p:spPr>
          <a:xfrm>
            <a:off x="9652000" y="947890"/>
            <a:ext cx="2406650" cy="2750350"/>
          </a:xfrm>
          <a:prstGeom prst="rect">
            <a:avLst/>
          </a:prstGeom>
          <a:blipFill dpi="0" rotWithShape="1">
            <a:blip r:embed="rId3">
              <a:alphaModFix amt="12000"/>
            </a:blip>
            <a:srcRect/>
            <a:stretch>
              <a:fillRect t="-2021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6B8F610E-7BC4-490F-A4F9-AC489AEC7CE3}" type="datetimeFigureOut">
              <a:rPr kumimoji="0" lang="zh-CN" altLang="en-US" sz="18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3" name="页脚占位符 2"/>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4" name="灯片编号占位符 3"/>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0BFB2107-59F3-4DF2-A554-98AFA7E23734}" type="slidenum">
              <a:rPr kumimoji="0" lang="zh-CN" altLang="en-US" sz="18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5" name="等腰三角形 4"/>
          <p:cNvSpPr/>
          <p:nvPr userDrawn="1"/>
        </p:nvSpPr>
        <p:spPr>
          <a:xfrm>
            <a:off x="2831389" y="1894823"/>
            <a:ext cx="1436898" cy="579230"/>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6" name="矩形 5"/>
          <p:cNvSpPr/>
          <p:nvPr userDrawn="1"/>
        </p:nvSpPr>
        <p:spPr>
          <a:xfrm>
            <a:off x="0" y="2366091"/>
            <a:ext cx="12192000" cy="322349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7" name="等腰三角形 6"/>
          <p:cNvSpPr/>
          <p:nvPr userDrawn="1"/>
        </p:nvSpPr>
        <p:spPr>
          <a:xfrm rot="5400000">
            <a:off x="-1079517" y="123290"/>
            <a:ext cx="5716731" cy="3557701"/>
          </a:xfrm>
          <a:prstGeom prst="triangle">
            <a:avLst/>
          </a:prstGeom>
          <a:gradFill flip="none" rotWithShape="1">
            <a:gsLst>
              <a:gs pos="0">
                <a:srgbClr val="0070C0"/>
              </a:gs>
              <a:gs pos="100000">
                <a:srgbClr val="002060"/>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2" name="矩形 1"/>
          <p:cNvSpPr/>
          <p:nvPr userDrawn="1"/>
        </p:nvSpPr>
        <p:spPr>
          <a:xfrm>
            <a:off x="3291840" y="-15240"/>
            <a:ext cx="5516880" cy="207816"/>
          </a:xfrm>
          <a:prstGeom prst="rect">
            <a:avLst/>
          </a:prstGeom>
          <a:gradFill>
            <a:gsLst>
              <a:gs pos="0">
                <a:srgbClr val="0070C0"/>
              </a:gs>
              <a:gs pos="100000">
                <a:srgbClr val="002060"/>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grpSp>
        <p:nvGrpSpPr>
          <p:cNvPr id="9" name="组合 8"/>
          <p:cNvGrpSpPr/>
          <p:nvPr userDrawn="1"/>
        </p:nvGrpSpPr>
        <p:grpSpPr>
          <a:xfrm>
            <a:off x="684000" y="504000"/>
            <a:ext cx="559894" cy="336828"/>
            <a:chOff x="4712677" y="2817356"/>
            <a:chExt cx="976555" cy="422031"/>
          </a:xfrm>
          <a:gradFill>
            <a:gsLst>
              <a:gs pos="0">
                <a:srgbClr val="0070C0"/>
              </a:gs>
              <a:gs pos="100000">
                <a:srgbClr val="002060"/>
              </a:gs>
            </a:gsLst>
            <a:lin ang="5400000" scaled="1"/>
          </a:gradFill>
        </p:grpSpPr>
        <p:sp>
          <p:nvSpPr>
            <p:cNvPr id="10" name="箭头: V 形 9"/>
            <p:cNvSpPr/>
            <p:nvPr userDrawn="1"/>
          </p:nvSpPr>
          <p:spPr>
            <a:xfrm>
              <a:off x="4712677" y="2817356"/>
              <a:ext cx="519533" cy="422031"/>
            </a:xfrm>
            <a:prstGeom prst="chevron">
              <a:avLst>
                <a:gd name="adj" fmla="val 4052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11" name="箭头: V 形 10"/>
            <p:cNvSpPr/>
            <p:nvPr userDrawn="1"/>
          </p:nvSpPr>
          <p:spPr>
            <a:xfrm>
              <a:off x="5169699" y="2817356"/>
              <a:ext cx="519533" cy="422031"/>
            </a:xfrm>
            <a:prstGeom prst="chevron">
              <a:avLst>
                <a:gd name="adj" fmla="val 4052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grpSp>
      <p:sp>
        <p:nvSpPr>
          <p:cNvPr id="12" name="矩形 11"/>
          <p:cNvSpPr/>
          <p:nvPr userDrawn="1"/>
        </p:nvSpPr>
        <p:spPr>
          <a:xfrm>
            <a:off x="561361" y="1057347"/>
            <a:ext cx="10770253" cy="36000"/>
          </a:xfrm>
          <a:prstGeom prst="rect">
            <a:avLst/>
          </a:prstGeom>
          <a:solidFill>
            <a:schemeClr val="bg1">
              <a:lumMod val="50000"/>
            </a:schemeClr>
          </a:solidFill>
          <a:ln>
            <a:noFill/>
          </a:ln>
          <a:effectLst/>
        </p:spPr>
        <p:style>
          <a:lnRef idx="1">
            <a:schemeClr val="accent2"/>
          </a:lnRef>
          <a:fillRef idx="3">
            <a:schemeClr val="accent2"/>
          </a:fillRef>
          <a:effectRef idx="2">
            <a:schemeClr val="accent2"/>
          </a:effectRef>
          <a:fontRef idx="minor">
            <a:schemeClr val="lt1"/>
          </a:fontRef>
        </p:style>
        <p:txBody>
          <a:bodyPr lIns="119814" tIns="59907" rIns="119814" bIns="59907" spcCol="0"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标题幻灯片">
    <p:bg>
      <p:bgPr>
        <a:solidFill>
          <a:schemeClr val="bg1"/>
        </a:solidFill>
        <a:effectLst/>
      </p:bgPr>
    </p:bg>
    <p:spTree>
      <p:nvGrpSpPr>
        <p:cNvPr id="1" name=""/>
        <p:cNvGrpSpPr/>
        <p:nvPr/>
      </p:nvGrpSpPr>
      <p:grpSpPr>
        <a:xfrm>
          <a:off x="0" y="0"/>
          <a:ext cx="0" cy="0"/>
          <a:chOff x="0" y="0"/>
          <a:chExt cx="0" cy="0"/>
        </a:xfrm>
      </p:grpSpPr>
      <p:grpSp>
        <p:nvGrpSpPr>
          <p:cNvPr id="4" name="组合 3"/>
          <p:cNvGrpSpPr/>
          <p:nvPr userDrawn="1"/>
        </p:nvGrpSpPr>
        <p:grpSpPr>
          <a:xfrm>
            <a:off x="394159" y="310888"/>
            <a:ext cx="682341" cy="539179"/>
            <a:chOff x="1801006" y="1526207"/>
            <a:chExt cx="1242672" cy="981947"/>
          </a:xfrm>
        </p:grpSpPr>
        <p:sp>
          <p:nvSpPr>
            <p:cNvPr id="5" name="矩形 4"/>
            <p:cNvSpPr/>
            <p:nvPr userDrawn="1"/>
          </p:nvSpPr>
          <p:spPr>
            <a:xfrm>
              <a:off x="2224301" y="1732937"/>
              <a:ext cx="819377" cy="695740"/>
            </a:xfrm>
            <a:prstGeom prst="rect">
              <a:avLst/>
            </a:prstGeom>
            <a:solidFill>
              <a:srgbClr val="89DF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a:ea typeface="黑体" panose="02010609060101010101" pitchFamily="49" charset="-122"/>
                <a:cs typeface="+mn-cs"/>
              </a:endParaRPr>
            </a:p>
          </p:txBody>
        </p:sp>
        <p:sp>
          <p:nvSpPr>
            <p:cNvPr id="6" name="任意多边形 13"/>
            <p:cNvSpPr/>
            <p:nvPr userDrawn="1"/>
          </p:nvSpPr>
          <p:spPr>
            <a:xfrm>
              <a:off x="1801006" y="1526207"/>
              <a:ext cx="1063935" cy="981947"/>
            </a:xfrm>
            <a:custGeom>
              <a:avLst/>
              <a:gdLst>
                <a:gd name="connsiteX0" fmla="*/ 0 w 2864941"/>
                <a:gd name="connsiteY0" fmla="*/ 0 h 981947"/>
                <a:gd name="connsiteX1" fmla="*/ 2864941 w 2864941"/>
                <a:gd name="connsiteY1" fmla="*/ 0 h 981947"/>
                <a:gd name="connsiteX2" fmla="*/ 2041802 w 2864941"/>
                <a:gd name="connsiteY2" fmla="*/ 981947 h 981947"/>
                <a:gd name="connsiteX3" fmla="*/ 0 w 2864941"/>
                <a:gd name="connsiteY3" fmla="*/ 981947 h 981947"/>
              </a:gdLst>
              <a:ahLst/>
              <a:cxnLst>
                <a:cxn ang="0">
                  <a:pos x="connsiteX0" y="connsiteY0"/>
                </a:cxn>
                <a:cxn ang="0">
                  <a:pos x="connsiteX1" y="connsiteY1"/>
                </a:cxn>
                <a:cxn ang="0">
                  <a:pos x="connsiteX2" y="connsiteY2"/>
                </a:cxn>
                <a:cxn ang="0">
                  <a:pos x="connsiteX3" y="connsiteY3"/>
                </a:cxn>
              </a:cxnLst>
              <a:rect l="l" t="t" r="r" b="b"/>
              <a:pathLst>
                <a:path w="2864941" h="981947">
                  <a:moveTo>
                    <a:pt x="0" y="0"/>
                  </a:moveTo>
                  <a:lnTo>
                    <a:pt x="2864941" y="0"/>
                  </a:lnTo>
                  <a:lnTo>
                    <a:pt x="2041802" y="981947"/>
                  </a:lnTo>
                  <a:lnTo>
                    <a:pt x="0" y="981947"/>
                  </a:lnTo>
                  <a:close/>
                </a:path>
              </a:pathLst>
            </a:custGeom>
            <a:solidFill>
              <a:srgbClr val="005AA6"/>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000" b="1" i="0" u="none" strike="noStrike" kern="1200" cap="none" spc="0" normalizeH="0" baseline="0" noProof="0" dirty="0">
                <a:ln>
                  <a:noFill/>
                </a:ln>
                <a:solidFill>
                  <a:prstClr val="white"/>
                </a:solidFill>
                <a:effectLst/>
                <a:uLnTx/>
                <a:uFillTx/>
                <a:latin typeface="Arial" panose="020B0604020202020204"/>
                <a:ea typeface="黑体" panose="02010609060101010101" pitchFamily="49" charset="-122"/>
                <a:cs typeface="+mn-cs"/>
              </a:endParaRPr>
            </a:p>
          </p:txBody>
        </p:sp>
      </p:gr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a:extLst>
              <a:ext uri="{28A0092B-C50C-407E-A947-70E740481C1C}">
                <a14:useLocalDpi xmlns:a14="http://schemas.microsoft.com/office/drawing/2010/main" val="0"/>
              </a:ext>
            </a:extLst>
          </a:blip>
          <a:srcRect t="40002" b="14146"/>
          <a:stretch>
            <a:fillRect/>
          </a:stretch>
        </p:blipFill>
        <p:spPr>
          <a:xfrm>
            <a:off x="-1" y="1388879"/>
            <a:ext cx="12192000" cy="3548529"/>
          </a:xfrm>
          <a:prstGeom prst="rect">
            <a:avLst/>
          </a:prstGeom>
        </p:spPr>
      </p:pic>
      <p:sp>
        <p:nvSpPr>
          <p:cNvPr id="5" name="等腰三角形 4"/>
          <p:cNvSpPr/>
          <p:nvPr userDrawn="1"/>
        </p:nvSpPr>
        <p:spPr>
          <a:xfrm>
            <a:off x="6096000" y="947890"/>
            <a:ext cx="1085850" cy="440989"/>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6" name="等腰三角形 5"/>
          <p:cNvSpPr/>
          <p:nvPr userDrawn="1"/>
        </p:nvSpPr>
        <p:spPr>
          <a:xfrm rot="10800000">
            <a:off x="525916" y="4937408"/>
            <a:ext cx="1745948" cy="703811"/>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3" name="矩形 12"/>
          <p:cNvSpPr/>
          <p:nvPr userDrawn="1"/>
        </p:nvSpPr>
        <p:spPr>
          <a:xfrm>
            <a:off x="0" y="1388879"/>
            <a:ext cx="12192000" cy="3572373"/>
          </a:xfrm>
          <a:prstGeom prst="rect">
            <a:avLst/>
          </a:prstGeom>
          <a:solidFill>
            <a:schemeClr val="accent1">
              <a:lumMod val="50000"/>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7" name="直角三角形 6"/>
          <p:cNvSpPr/>
          <p:nvPr userDrawn="1"/>
        </p:nvSpPr>
        <p:spPr>
          <a:xfrm rot="10800000">
            <a:off x="6638924" y="947892"/>
            <a:ext cx="5553075" cy="4494712"/>
          </a:xfrm>
          <a:prstGeom prst="rtTriangle">
            <a:avLst/>
          </a:prstGeom>
          <a:gradFill flip="none" rotWithShape="1">
            <a:gsLst>
              <a:gs pos="0">
                <a:srgbClr val="0070C0"/>
              </a:gs>
              <a:gs pos="100000">
                <a:srgbClr val="002060"/>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24" name="矩形 23"/>
          <p:cNvSpPr/>
          <p:nvPr userDrawn="1"/>
        </p:nvSpPr>
        <p:spPr>
          <a:xfrm>
            <a:off x="9652000" y="947890"/>
            <a:ext cx="2406650" cy="2750350"/>
          </a:xfrm>
          <a:prstGeom prst="rect">
            <a:avLst/>
          </a:prstGeom>
          <a:blipFill dpi="0" rotWithShape="1">
            <a:blip r:embed="rId3">
              <a:alphaModFix amt="12000"/>
            </a:blip>
            <a:srcRect/>
            <a:stretch>
              <a:fillRect t="-2021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等腰三角形 7"/>
          <p:cNvSpPr/>
          <p:nvPr userDrawn="1"/>
        </p:nvSpPr>
        <p:spPr>
          <a:xfrm rot="5400000">
            <a:off x="-430314" y="4916211"/>
            <a:ext cx="2278792" cy="1418164"/>
          </a:xfrm>
          <a:prstGeom prst="triangle">
            <a:avLst/>
          </a:prstGeom>
          <a:gradFill flip="none" rotWithShape="1">
            <a:gsLst>
              <a:gs pos="0">
                <a:srgbClr val="0070C0"/>
              </a:gs>
              <a:gs pos="100000">
                <a:srgbClr val="002060"/>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6B8F610E-7BC4-490F-A4F9-AC489AEC7CE3}" type="datetimeFigureOut">
              <a:rPr kumimoji="0" lang="zh-CN" altLang="en-US" sz="18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3" name="页脚占位符 2"/>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4" name="灯片编号占位符 3"/>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0BFB2107-59F3-4DF2-A554-98AFA7E23734}" type="slidenum">
              <a:rPr kumimoji="0" lang="zh-CN" altLang="en-US" sz="18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5" name="等腰三角形 4"/>
          <p:cNvSpPr/>
          <p:nvPr userDrawn="1"/>
        </p:nvSpPr>
        <p:spPr>
          <a:xfrm>
            <a:off x="2831389" y="1894823"/>
            <a:ext cx="1436898" cy="579230"/>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6" name="矩形 5"/>
          <p:cNvSpPr/>
          <p:nvPr userDrawn="1"/>
        </p:nvSpPr>
        <p:spPr>
          <a:xfrm>
            <a:off x="0" y="2366091"/>
            <a:ext cx="12192000" cy="322349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7" name="等腰三角形 6"/>
          <p:cNvSpPr/>
          <p:nvPr userDrawn="1"/>
        </p:nvSpPr>
        <p:spPr>
          <a:xfrm rot="5400000">
            <a:off x="-1079517" y="123290"/>
            <a:ext cx="5716731" cy="3557701"/>
          </a:xfrm>
          <a:prstGeom prst="triangle">
            <a:avLst/>
          </a:prstGeom>
          <a:gradFill flip="none" rotWithShape="1">
            <a:gsLst>
              <a:gs pos="0">
                <a:srgbClr val="0070C0"/>
              </a:gs>
              <a:gs pos="100000">
                <a:srgbClr val="002060"/>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2" name="矩形 1"/>
          <p:cNvSpPr/>
          <p:nvPr userDrawn="1"/>
        </p:nvSpPr>
        <p:spPr>
          <a:xfrm>
            <a:off x="3291840" y="-15240"/>
            <a:ext cx="5516880" cy="207816"/>
          </a:xfrm>
          <a:prstGeom prst="rect">
            <a:avLst/>
          </a:prstGeom>
          <a:gradFill>
            <a:gsLst>
              <a:gs pos="0">
                <a:srgbClr val="0070C0"/>
              </a:gs>
              <a:gs pos="100000">
                <a:srgbClr val="002060"/>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grpSp>
        <p:nvGrpSpPr>
          <p:cNvPr id="9" name="组合 8"/>
          <p:cNvGrpSpPr/>
          <p:nvPr userDrawn="1"/>
        </p:nvGrpSpPr>
        <p:grpSpPr>
          <a:xfrm>
            <a:off x="684000" y="504000"/>
            <a:ext cx="559894" cy="336828"/>
            <a:chOff x="4712677" y="2817356"/>
            <a:chExt cx="976555" cy="422031"/>
          </a:xfrm>
          <a:gradFill>
            <a:gsLst>
              <a:gs pos="0">
                <a:srgbClr val="0070C0"/>
              </a:gs>
              <a:gs pos="100000">
                <a:srgbClr val="002060"/>
              </a:gs>
            </a:gsLst>
            <a:lin ang="5400000" scaled="1"/>
          </a:gradFill>
        </p:grpSpPr>
        <p:sp>
          <p:nvSpPr>
            <p:cNvPr id="10" name="箭头: V 形 9"/>
            <p:cNvSpPr/>
            <p:nvPr userDrawn="1"/>
          </p:nvSpPr>
          <p:spPr>
            <a:xfrm>
              <a:off x="4712677" y="2817356"/>
              <a:ext cx="519533" cy="422031"/>
            </a:xfrm>
            <a:prstGeom prst="chevron">
              <a:avLst>
                <a:gd name="adj" fmla="val 4052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11" name="箭头: V 形 10"/>
            <p:cNvSpPr/>
            <p:nvPr userDrawn="1"/>
          </p:nvSpPr>
          <p:spPr>
            <a:xfrm>
              <a:off x="5169699" y="2817356"/>
              <a:ext cx="519533" cy="422031"/>
            </a:xfrm>
            <a:prstGeom prst="chevron">
              <a:avLst>
                <a:gd name="adj" fmla="val 4052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grpSp>
      <p:sp>
        <p:nvSpPr>
          <p:cNvPr id="12" name="矩形 11"/>
          <p:cNvSpPr/>
          <p:nvPr userDrawn="1"/>
        </p:nvSpPr>
        <p:spPr>
          <a:xfrm>
            <a:off x="561361" y="1057347"/>
            <a:ext cx="10770253" cy="36000"/>
          </a:xfrm>
          <a:prstGeom prst="rect">
            <a:avLst/>
          </a:prstGeom>
          <a:solidFill>
            <a:schemeClr val="bg1">
              <a:lumMod val="50000"/>
            </a:schemeClr>
          </a:solidFill>
          <a:ln>
            <a:noFill/>
          </a:ln>
          <a:effectLst/>
        </p:spPr>
        <p:style>
          <a:lnRef idx="1">
            <a:schemeClr val="accent2"/>
          </a:lnRef>
          <a:fillRef idx="3">
            <a:schemeClr val="accent2"/>
          </a:fillRef>
          <a:effectRef idx="2">
            <a:schemeClr val="accent2"/>
          </a:effectRef>
          <a:fontRef idx="minor">
            <a:schemeClr val="lt1"/>
          </a:fontRef>
        </p:style>
        <p:txBody>
          <a:bodyPr lIns="119814" tIns="59907" rIns="119814" bIns="59907" spcCol="0"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2_标题幻灯片">
    <p:bg>
      <p:bgPr>
        <a:solidFill>
          <a:schemeClr val="bg1"/>
        </a:solidFill>
        <a:effectLst/>
      </p:bgPr>
    </p:bg>
    <p:spTree>
      <p:nvGrpSpPr>
        <p:cNvPr id="1" name=""/>
        <p:cNvGrpSpPr/>
        <p:nvPr/>
      </p:nvGrpSpPr>
      <p:grpSpPr>
        <a:xfrm>
          <a:off x="0" y="0"/>
          <a:ext cx="0" cy="0"/>
          <a:chOff x="0" y="0"/>
          <a:chExt cx="0" cy="0"/>
        </a:xfrm>
      </p:grpSpPr>
      <p:grpSp>
        <p:nvGrpSpPr>
          <p:cNvPr id="4" name="组合 3"/>
          <p:cNvGrpSpPr/>
          <p:nvPr userDrawn="1"/>
        </p:nvGrpSpPr>
        <p:grpSpPr>
          <a:xfrm>
            <a:off x="394159" y="310888"/>
            <a:ext cx="682341" cy="539179"/>
            <a:chOff x="1801006" y="1526207"/>
            <a:chExt cx="1242672" cy="981947"/>
          </a:xfrm>
        </p:grpSpPr>
        <p:sp>
          <p:nvSpPr>
            <p:cNvPr id="5" name="矩形 4"/>
            <p:cNvSpPr/>
            <p:nvPr userDrawn="1"/>
          </p:nvSpPr>
          <p:spPr>
            <a:xfrm>
              <a:off x="2224301" y="1732937"/>
              <a:ext cx="819377" cy="695740"/>
            </a:xfrm>
            <a:prstGeom prst="rect">
              <a:avLst/>
            </a:prstGeom>
            <a:solidFill>
              <a:srgbClr val="89DF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a:ea typeface="黑体" panose="02010609060101010101" pitchFamily="49" charset="-122"/>
                <a:cs typeface="+mn-cs"/>
              </a:endParaRPr>
            </a:p>
          </p:txBody>
        </p:sp>
        <p:sp>
          <p:nvSpPr>
            <p:cNvPr id="6" name="任意多边形 13"/>
            <p:cNvSpPr/>
            <p:nvPr userDrawn="1"/>
          </p:nvSpPr>
          <p:spPr>
            <a:xfrm>
              <a:off x="1801006" y="1526207"/>
              <a:ext cx="1063935" cy="981947"/>
            </a:xfrm>
            <a:custGeom>
              <a:avLst/>
              <a:gdLst>
                <a:gd name="connsiteX0" fmla="*/ 0 w 2864941"/>
                <a:gd name="connsiteY0" fmla="*/ 0 h 981947"/>
                <a:gd name="connsiteX1" fmla="*/ 2864941 w 2864941"/>
                <a:gd name="connsiteY1" fmla="*/ 0 h 981947"/>
                <a:gd name="connsiteX2" fmla="*/ 2041802 w 2864941"/>
                <a:gd name="connsiteY2" fmla="*/ 981947 h 981947"/>
                <a:gd name="connsiteX3" fmla="*/ 0 w 2864941"/>
                <a:gd name="connsiteY3" fmla="*/ 981947 h 981947"/>
              </a:gdLst>
              <a:ahLst/>
              <a:cxnLst>
                <a:cxn ang="0">
                  <a:pos x="connsiteX0" y="connsiteY0"/>
                </a:cxn>
                <a:cxn ang="0">
                  <a:pos x="connsiteX1" y="connsiteY1"/>
                </a:cxn>
                <a:cxn ang="0">
                  <a:pos x="connsiteX2" y="connsiteY2"/>
                </a:cxn>
                <a:cxn ang="0">
                  <a:pos x="connsiteX3" y="connsiteY3"/>
                </a:cxn>
              </a:cxnLst>
              <a:rect l="l" t="t" r="r" b="b"/>
              <a:pathLst>
                <a:path w="2864941" h="981947">
                  <a:moveTo>
                    <a:pt x="0" y="0"/>
                  </a:moveTo>
                  <a:lnTo>
                    <a:pt x="2864941" y="0"/>
                  </a:lnTo>
                  <a:lnTo>
                    <a:pt x="2041802" y="981947"/>
                  </a:lnTo>
                  <a:lnTo>
                    <a:pt x="0" y="981947"/>
                  </a:lnTo>
                  <a:close/>
                </a:path>
              </a:pathLst>
            </a:custGeom>
            <a:solidFill>
              <a:srgbClr val="005AA6"/>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000" b="1" i="0" u="none" strike="noStrike" kern="1200" cap="none" spc="0" normalizeH="0" baseline="0" noProof="0" dirty="0">
                <a:ln>
                  <a:noFill/>
                </a:ln>
                <a:solidFill>
                  <a:prstClr val="white"/>
                </a:solidFill>
                <a:effectLst/>
                <a:uLnTx/>
                <a:uFillTx/>
                <a:latin typeface="Arial" panose="020B0604020202020204"/>
                <a:ea typeface="黑体" panose="02010609060101010101" pitchFamily="49" charset="-122"/>
                <a:cs typeface="+mn-cs"/>
              </a:endParaRPr>
            </a:p>
          </p:txBody>
        </p:sp>
      </p:gr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17" name="矩形 16"/>
          <p:cNvSpPr/>
          <p:nvPr userDrawn="1"/>
        </p:nvSpPr>
        <p:spPr>
          <a:xfrm>
            <a:off x="-1" y="1388879"/>
            <a:ext cx="11736730" cy="3532008"/>
          </a:xfrm>
          <a:prstGeom prst="rect">
            <a:avLst/>
          </a:prstGeom>
          <a:blipFill dpi="0" rotWithShape="1">
            <a:blip r:embed="rId2"/>
            <a:srcRect/>
            <a:stretch>
              <a:fillRect t="-29000" r="244" b="-60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5" name="等腰三角形 4"/>
          <p:cNvSpPr/>
          <p:nvPr userDrawn="1"/>
        </p:nvSpPr>
        <p:spPr>
          <a:xfrm>
            <a:off x="6096000" y="947890"/>
            <a:ext cx="1085850" cy="440989"/>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6" name="等腰三角形 5"/>
          <p:cNvSpPr/>
          <p:nvPr userDrawn="1"/>
        </p:nvSpPr>
        <p:spPr>
          <a:xfrm rot="10800000">
            <a:off x="525916" y="4937408"/>
            <a:ext cx="1745948" cy="703811"/>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3" name="矩形 12"/>
          <p:cNvSpPr/>
          <p:nvPr userDrawn="1"/>
        </p:nvSpPr>
        <p:spPr>
          <a:xfrm>
            <a:off x="-2" y="1415395"/>
            <a:ext cx="12192001" cy="3532008"/>
          </a:xfrm>
          <a:prstGeom prst="rect">
            <a:avLst/>
          </a:prstGeom>
          <a:solidFill>
            <a:schemeClr val="accent1">
              <a:lumMod val="50000"/>
              <a:alpha val="8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7" name="直角三角形 6"/>
          <p:cNvSpPr/>
          <p:nvPr userDrawn="1"/>
        </p:nvSpPr>
        <p:spPr>
          <a:xfrm rot="10800000">
            <a:off x="6638924" y="947892"/>
            <a:ext cx="5553075" cy="4494712"/>
          </a:xfrm>
          <a:prstGeom prst="rtTriangle">
            <a:avLst/>
          </a:prstGeom>
          <a:gradFill flip="none" rotWithShape="1">
            <a:gsLst>
              <a:gs pos="0">
                <a:srgbClr val="0070C0"/>
              </a:gs>
              <a:gs pos="100000">
                <a:srgbClr val="002060"/>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8" name="等腰三角形 7"/>
          <p:cNvSpPr/>
          <p:nvPr userDrawn="1"/>
        </p:nvSpPr>
        <p:spPr>
          <a:xfrm rot="5400000">
            <a:off x="-430314" y="4916211"/>
            <a:ext cx="2278792" cy="1418164"/>
          </a:xfrm>
          <a:prstGeom prst="triangle">
            <a:avLst/>
          </a:prstGeom>
          <a:gradFill flip="none" rotWithShape="1">
            <a:gsLst>
              <a:gs pos="0">
                <a:srgbClr val="0070C0"/>
              </a:gs>
              <a:gs pos="100000">
                <a:srgbClr val="002060"/>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24" name="矩形 23"/>
          <p:cNvSpPr/>
          <p:nvPr userDrawn="1"/>
        </p:nvSpPr>
        <p:spPr>
          <a:xfrm>
            <a:off x="9652000" y="947890"/>
            <a:ext cx="2406650" cy="2750350"/>
          </a:xfrm>
          <a:prstGeom prst="rect">
            <a:avLst/>
          </a:prstGeom>
          <a:blipFill dpi="0" rotWithShape="1">
            <a:blip r:embed="rId3">
              <a:alphaModFix amt="12000"/>
            </a:blip>
            <a:srcRect/>
            <a:stretch>
              <a:fillRect t="-2021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a:extLst>
              <a:ext uri="{28A0092B-C50C-407E-A947-70E740481C1C}">
                <a14:useLocalDpi xmlns:a14="http://schemas.microsoft.com/office/drawing/2010/main" val="0"/>
              </a:ext>
            </a:extLst>
          </a:blip>
          <a:srcRect t="40002" b="14146"/>
          <a:stretch>
            <a:fillRect/>
          </a:stretch>
        </p:blipFill>
        <p:spPr>
          <a:xfrm>
            <a:off x="-1" y="1388879"/>
            <a:ext cx="12192000" cy="3548529"/>
          </a:xfrm>
          <a:prstGeom prst="rect">
            <a:avLst/>
          </a:prstGeom>
        </p:spPr>
      </p:pic>
      <p:sp>
        <p:nvSpPr>
          <p:cNvPr id="5" name="等腰三角形 4"/>
          <p:cNvSpPr/>
          <p:nvPr userDrawn="1"/>
        </p:nvSpPr>
        <p:spPr>
          <a:xfrm>
            <a:off x="6096000" y="947890"/>
            <a:ext cx="1085850" cy="440989"/>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6" name="等腰三角形 5"/>
          <p:cNvSpPr/>
          <p:nvPr userDrawn="1"/>
        </p:nvSpPr>
        <p:spPr>
          <a:xfrm rot="10800000">
            <a:off x="525916" y="4937408"/>
            <a:ext cx="1745948" cy="703811"/>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3" name="矩形 12"/>
          <p:cNvSpPr/>
          <p:nvPr userDrawn="1"/>
        </p:nvSpPr>
        <p:spPr>
          <a:xfrm>
            <a:off x="0" y="1388879"/>
            <a:ext cx="12192000" cy="3572373"/>
          </a:xfrm>
          <a:prstGeom prst="rect">
            <a:avLst/>
          </a:prstGeom>
          <a:solidFill>
            <a:schemeClr val="accent1">
              <a:lumMod val="50000"/>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7" name="直角三角形 6"/>
          <p:cNvSpPr/>
          <p:nvPr userDrawn="1"/>
        </p:nvSpPr>
        <p:spPr>
          <a:xfrm rot="10800000">
            <a:off x="6638924" y="947892"/>
            <a:ext cx="5553075" cy="4494712"/>
          </a:xfrm>
          <a:prstGeom prst="rtTriangle">
            <a:avLst/>
          </a:prstGeom>
          <a:gradFill flip="none" rotWithShape="1">
            <a:gsLst>
              <a:gs pos="0">
                <a:srgbClr val="0070C0"/>
              </a:gs>
              <a:gs pos="100000">
                <a:srgbClr val="002060"/>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24" name="矩形 23"/>
          <p:cNvSpPr/>
          <p:nvPr userDrawn="1"/>
        </p:nvSpPr>
        <p:spPr>
          <a:xfrm>
            <a:off x="9652000" y="947890"/>
            <a:ext cx="2406650" cy="2750350"/>
          </a:xfrm>
          <a:prstGeom prst="rect">
            <a:avLst/>
          </a:prstGeom>
          <a:blipFill dpi="0" rotWithShape="1">
            <a:blip r:embed="rId3">
              <a:alphaModFix amt="12000"/>
            </a:blip>
            <a:srcRect/>
            <a:stretch>
              <a:fillRect t="-2021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等腰三角形 7"/>
          <p:cNvSpPr/>
          <p:nvPr userDrawn="1"/>
        </p:nvSpPr>
        <p:spPr>
          <a:xfrm rot="5400000">
            <a:off x="-430314" y="4916211"/>
            <a:ext cx="2278792" cy="1418164"/>
          </a:xfrm>
          <a:prstGeom prst="triangle">
            <a:avLst/>
          </a:prstGeom>
          <a:gradFill flip="none" rotWithShape="1">
            <a:gsLst>
              <a:gs pos="0">
                <a:srgbClr val="0070C0"/>
              </a:gs>
              <a:gs pos="100000">
                <a:srgbClr val="002060"/>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7" Type="http://schemas.openxmlformats.org/officeDocument/2006/relationships/slideLayout" Target="../slideLayouts/slideLayout14.xml"/><Relationship Id="rId6" Type="http://schemas.openxmlformats.org/officeDocument/2006/relationships/slideLayout" Target="../slideLayouts/slideLayout13.xml"/><Relationship Id="rId5" Type="http://schemas.openxmlformats.org/officeDocument/2006/relationships/slideLayout" Target="../slideLayouts/slideLayout12.xml"/><Relationship Id="rId4" Type="http://schemas.openxmlformats.org/officeDocument/2006/relationships/slideLayout" Target="../slideLayouts/slideLayout11.xml"/><Relationship Id="rId3" Type="http://schemas.openxmlformats.org/officeDocument/2006/relationships/slideLayout" Target="../slideLayouts/slideLayout10.xml"/><Relationship Id="rId2" Type="http://schemas.openxmlformats.org/officeDocument/2006/relationships/slideLayout" Target="../slideLayouts/slideLayout9.xml"/><Relationship Id="rId1"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57" r:id="rId1"/>
    <p:sldLayoutId id="2147483658" r:id="rId2"/>
    <p:sldLayoutId id="2147483659" r:id="rId3"/>
    <p:sldLayoutId id="2147483660" r:id="rId4"/>
    <p:sldLayoutId id="2147483661" r:id="rId5"/>
    <p:sldLayoutId id="2147483662" r:id="rId6"/>
    <p:sldLayoutId id="2147483663" r:id="rId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4.png"/></Relationships>
</file>

<file path=ppt/slides/_rels/slide11.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tags" Target="../tags/tag11.xml"/><Relationship Id="rId4" Type="http://schemas.openxmlformats.org/officeDocument/2006/relationships/image" Target="../media/image17.jpeg"/><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image" Target="../media/image14.jpeg"/></Relationships>
</file>

<file path=ppt/slides/_rels/slide12.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13.xml"/><Relationship Id="rId2" Type="http://schemas.openxmlformats.org/officeDocument/2006/relationships/tags" Target="../tags/tag12.xml"/><Relationship Id="rId1" Type="http://schemas.openxmlformats.org/officeDocument/2006/relationships/image" Target="../media/image19.jpeg"/></Relationships>
</file>

<file path=ppt/slides/_rels/slide13.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image" Target="../media/image22.png"/><Relationship Id="rId6" Type="http://schemas.openxmlformats.org/officeDocument/2006/relationships/tags" Target="../tags/tag17.xml"/><Relationship Id="rId5" Type="http://schemas.openxmlformats.org/officeDocument/2006/relationships/tags" Target="../tags/tag16.xml"/><Relationship Id="rId4" Type="http://schemas.openxmlformats.org/officeDocument/2006/relationships/image" Target="../media/image21.png"/><Relationship Id="rId3" Type="http://schemas.openxmlformats.org/officeDocument/2006/relationships/tags" Target="../tags/tag15.xml"/><Relationship Id="rId2" Type="http://schemas.openxmlformats.org/officeDocument/2006/relationships/image" Target="../media/image20.png"/><Relationship Id="rId1" Type="http://schemas.openxmlformats.org/officeDocument/2006/relationships/tags" Target="../tags/tag14.xml"/></Relationships>
</file>

<file path=ppt/slides/_rels/slide14.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tags" Target="../tags/tag20.xml"/><Relationship Id="rId4" Type="http://schemas.openxmlformats.org/officeDocument/2006/relationships/tags" Target="../tags/tag19.xml"/><Relationship Id="rId3" Type="http://schemas.openxmlformats.org/officeDocument/2006/relationships/image" Target="../media/image24.GIF"/><Relationship Id="rId2" Type="http://schemas.openxmlformats.org/officeDocument/2006/relationships/tags" Target="../tags/tag18.xml"/><Relationship Id="rId1" Type="http://schemas.openxmlformats.org/officeDocument/2006/relationships/image" Target="../media/image23.GIF"/></Relationships>
</file>

<file path=ppt/slides/_rels/slide15.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tags" Target="../tags/tag23.xml"/><Relationship Id="rId4" Type="http://schemas.openxmlformats.org/officeDocument/2006/relationships/tags" Target="../tags/tag22.xml"/><Relationship Id="rId3" Type="http://schemas.openxmlformats.org/officeDocument/2006/relationships/image" Target="../media/image24.GIF"/><Relationship Id="rId2" Type="http://schemas.openxmlformats.org/officeDocument/2006/relationships/tags" Target="../tags/tag21.xml"/><Relationship Id="rId1" Type="http://schemas.openxmlformats.org/officeDocument/2006/relationships/image" Target="../media/image23.GIF"/></Relationships>
</file>

<file path=ppt/slides/_rels/slide16.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25.png"/><Relationship Id="rId2" Type="http://schemas.openxmlformats.org/officeDocument/2006/relationships/tags" Target="../tags/tag25.xml"/><Relationship Id="rId1" Type="http://schemas.openxmlformats.org/officeDocument/2006/relationships/tags" Target="../tags/tag24.xml"/></Relationships>
</file>

<file path=ppt/slides/_rels/slide17.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tags" Target="../tags/tag29.xml"/><Relationship Id="rId4" Type="http://schemas.openxmlformats.org/officeDocument/2006/relationships/tags" Target="../tags/tag28.xml"/><Relationship Id="rId3" Type="http://schemas.openxmlformats.org/officeDocument/2006/relationships/tags" Target="../tags/tag27.xml"/><Relationship Id="rId2" Type="http://schemas.openxmlformats.org/officeDocument/2006/relationships/image" Target="../media/image26.jpeg"/><Relationship Id="rId1" Type="http://schemas.openxmlformats.org/officeDocument/2006/relationships/tags" Target="../tags/tag26.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31.xml"/><Relationship Id="rId1" Type="http://schemas.openxmlformats.org/officeDocument/2006/relationships/tags" Target="../tags/tag30.xm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4.xml"/><Relationship Id="rId1" Type="http://schemas.openxmlformats.org/officeDocument/2006/relationships/image" Target="../media/image4.pn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32.xml"/></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33.xml"/></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34.xml"/></Relationships>
</file>

<file path=ppt/slides/_rels/slide23.xml.rels><?xml version="1.0" encoding="UTF-8" standalone="yes"?>
<Relationships xmlns="http://schemas.openxmlformats.org/package/2006/relationships"><Relationship Id="rId9" Type="http://schemas.openxmlformats.org/officeDocument/2006/relationships/image" Target="../media/image28.png"/><Relationship Id="rId8" Type="http://schemas.openxmlformats.org/officeDocument/2006/relationships/tags" Target="../tags/tag42.xml"/><Relationship Id="rId7" Type="http://schemas.openxmlformats.org/officeDocument/2006/relationships/tags" Target="../tags/tag41.xml"/><Relationship Id="rId6" Type="http://schemas.openxmlformats.org/officeDocument/2006/relationships/tags" Target="../tags/tag40.xml"/><Relationship Id="rId5" Type="http://schemas.openxmlformats.org/officeDocument/2006/relationships/tags" Target="../tags/tag39.xml"/><Relationship Id="rId4" Type="http://schemas.openxmlformats.org/officeDocument/2006/relationships/tags" Target="../tags/tag38.xml"/><Relationship Id="rId3" Type="http://schemas.openxmlformats.org/officeDocument/2006/relationships/tags" Target="../tags/tag37.xml"/><Relationship Id="rId2" Type="http://schemas.openxmlformats.org/officeDocument/2006/relationships/tags" Target="../tags/tag36.xml"/><Relationship Id="rId10" Type="http://schemas.openxmlformats.org/officeDocument/2006/relationships/slideLayout" Target="../slideLayouts/slideLayout7.xml"/><Relationship Id="rId1" Type="http://schemas.openxmlformats.org/officeDocument/2006/relationships/tags" Target="../tags/tag35.xml"/></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4.png"/></Relationships>
</file>

<file path=ppt/slides/_rels/slide4.xml.rels><?xml version="1.0" encoding="UTF-8" standalone="yes"?>
<Relationships xmlns="http://schemas.openxmlformats.org/package/2006/relationships"><Relationship Id="rId5" Type="http://schemas.openxmlformats.org/officeDocument/2006/relationships/slideLayout" Target="../slideLayouts/slideLayout14.xml"/><Relationship Id="rId4" Type="http://schemas.openxmlformats.org/officeDocument/2006/relationships/image" Target="../media/image6.GIF"/><Relationship Id="rId3" Type="http://schemas.openxmlformats.org/officeDocument/2006/relationships/tags" Target="../tags/tag2.xml"/><Relationship Id="rId2" Type="http://schemas.openxmlformats.org/officeDocument/2006/relationships/image" Target="../media/image5.GIF"/><Relationship Id="rId1" Type="http://schemas.openxmlformats.org/officeDocument/2006/relationships/tags" Target="../tags/tag1.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9" Type="http://schemas.openxmlformats.org/officeDocument/2006/relationships/tags" Target="../tags/tag7.xml"/><Relationship Id="rId8" Type="http://schemas.openxmlformats.org/officeDocument/2006/relationships/image" Target="../media/image10.png"/><Relationship Id="rId7" Type="http://schemas.openxmlformats.org/officeDocument/2006/relationships/tags" Target="../tags/tag6.xml"/><Relationship Id="rId6" Type="http://schemas.openxmlformats.org/officeDocument/2006/relationships/image" Target="../media/image9.png"/><Relationship Id="rId5" Type="http://schemas.openxmlformats.org/officeDocument/2006/relationships/tags" Target="../tags/tag5.xml"/><Relationship Id="rId4" Type="http://schemas.openxmlformats.org/officeDocument/2006/relationships/image" Target="../media/image8.png"/><Relationship Id="rId3" Type="http://schemas.openxmlformats.org/officeDocument/2006/relationships/tags" Target="../tags/tag4.xml"/><Relationship Id="rId2" Type="http://schemas.openxmlformats.org/officeDocument/2006/relationships/image" Target="../media/image7.png"/><Relationship Id="rId11" Type="http://schemas.openxmlformats.org/officeDocument/2006/relationships/slideLayout" Target="../slideLayouts/slideLayout7.xml"/><Relationship Id="rId10" Type="http://schemas.openxmlformats.org/officeDocument/2006/relationships/image" Target="../media/image11.png"/><Relationship Id="rId1" Type="http://schemas.openxmlformats.org/officeDocument/2006/relationships/tags" Target="../tags/tag3.xml"/></Relationships>
</file>

<file path=ppt/slides/_rels/slide9.xml.rels><?xml version="1.0" encoding="UTF-8" standalone="yes"?>
<Relationships xmlns="http://schemas.openxmlformats.org/package/2006/relationships"><Relationship Id="rId8" Type="http://schemas.openxmlformats.org/officeDocument/2006/relationships/vmlDrawing" Target="../drawings/vmlDrawing1.vml"/><Relationship Id="rId7" Type="http://schemas.openxmlformats.org/officeDocument/2006/relationships/slideLayout" Target="../slideLayouts/slideLayout7.xml"/><Relationship Id="rId6" Type="http://schemas.openxmlformats.org/officeDocument/2006/relationships/image" Target="../media/image13.wmf"/><Relationship Id="rId5" Type="http://schemas.openxmlformats.org/officeDocument/2006/relationships/oleObject" Target="../embeddings/oleObject1.bin"/><Relationship Id="rId4" Type="http://schemas.openxmlformats.org/officeDocument/2006/relationships/tags" Target="../tags/tag10.xml"/><Relationship Id="rId3" Type="http://schemas.openxmlformats.org/officeDocument/2006/relationships/tags" Target="../tags/tag9.xml"/><Relationship Id="rId2" Type="http://schemas.openxmlformats.org/officeDocument/2006/relationships/image" Target="../media/image12.png"/><Relationship Id="rId1" Type="http://schemas.openxmlformats.org/officeDocument/2006/relationships/tags" Target="../tags/tag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a:spLocks noChangeArrowheads="1"/>
          </p:cNvSpPr>
          <p:nvPr/>
        </p:nvSpPr>
        <p:spPr bwMode="auto">
          <a:xfrm>
            <a:off x="272415" y="1842770"/>
            <a:ext cx="9631045" cy="2823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eaLnBrk="0" hangingPunct="0">
              <a:defRPr>
                <a:solidFill>
                  <a:schemeClr val="tx1"/>
                </a:solidFill>
                <a:latin typeface="Calibri" panose="020F0502020204030204" pitchFamily="34" charset="0"/>
                <a:ea typeface="宋体" panose="02010600030101010101" pitchFamily="2" charset="-122"/>
              </a:defRPr>
            </a:lvl2pPr>
            <a:lvl3pPr eaLnBrk="0" hangingPunct="0">
              <a:defRPr>
                <a:solidFill>
                  <a:schemeClr val="tx1"/>
                </a:solidFill>
                <a:latin typeface="Calibri" panose="020F0502020204030204" pitchFamily="34" charset="0"/>
                <a:ea typeface="宋体" panose="02010600030101010101" pitchFamily="2" charset="-122"/>
              </a:defRPr>
            </a:lvl3pPr>
            <a:lvl4pPr eaLnBrk="0" hangingPunct="0">
              <a:defRPr>
                <a:solidFill>
                  <a:schemeClr val="tx1"/>
                </a:solidFill>
                <a:latin typeface="Calibri" panose="020F0502020204030204" pitchFamily="34" charset="0"/>
                <a:ea typeface="宋体" panose="02010600030101010101" pitchFamily="2" charset="-122"/>
              </a:defRPr>
            </a:lvl4pPr>
            <a:lvl5pPr eaLnBrk="0" hangingPunct="0">
              <a:defRPr>
                <a:solidFill>
                  <a:schemeClr val="tx1"/>
                </a:solidFill>
                <a:latin typeface="Calibri" panose="020F050202020403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nSpc>
                <a:spcPct val="120000"/>
              </a:lnSpc>
              <a:buFont typeface="Arial" panose="020B0604020202020204" pitchFamily="34" charset="0"/>
              <a:buNone/>
            </a:pPr>
            <a:r>
              <a:rPr lang="en-US" altLang="zh-CN" sz="4400" b="1" dirty="0">
                <a:solidFill>
                  <a:schemeClr val="bg1"/>
                </a:solidFill>
                <a:latin typeface="微软雅黑" panose="020B0503020204020204" pitchFamily="34" charset="-122"/>
                <a:ea typeface="微软雅黑" panose="020B0503020204020204" pitchFamily="34" charset="-122"/>
                <a:sym typeface="+mn-ea"/>
              </a:rPr>
              <a:t>    </a:t>
            </a:r>
            <a:r>
              <a:rPr lang="en-US" altLang="zh-CN" sz="6600" b="1" dirty="0">
                <a:solidFill>
                  <a:schemeClr val="bg1"/>
                </a:solidFill>
                <a:latin typeface="华文楷体" panose="02010600040101010101" charset="-122"/>
                <a:ea typeface="华文楷体" panose="02010600040101010101" charset="-122"/>
                <a:cs typeface="华文楷体" panose="02010600040101010101" charset="-122"/>
                <a:sym typeface="+mn-ea"/>
              </a:rPr>
              <a:t> </a:t>
            </a:r>
            <a:r>
              <a:rPr lang="zh-CN" altLang="en-US" sz="8800" b="1" dirty="0">
                <a:solidFill>
                  <a:schemeClr val="bg1"/>
                </a:solidFill>
                <a:latin typeface="华文楷体" panose="02010600040101010101" charset="-122"/>
                <a:ea typeface="华文楷体" panose="02010600040101010101" charset="-122"/>
                <a:cs typeface="华文楷体" panose="02010600040101010101" charset="-122"/>
                <a:sym typeface="+mn-ea"/>
              </a:rPr>
              <a:t>尺子魔术</a:t>
            </a:r>
            <a:r>
              <a:rPr lang="en-US" altLang="zh-CN" sz="8800" b="1" dirty="0">
                <a:solidFill>
                  <a:schemeClr val="bg1"/>
                </a:solidFill>
                <a:latin typeface="华文楷体" panose="02010600040101010101" charset="-122"/>
                <a:ea typeface="华文楷体" panose="02010600040101010101" charset="-122"/>
                <a:cs typeface="华文楷体" panose="02010600040101010101" charset="-122"/>
                <a:sym typeface="+mn-ea"/>
              </a:rPr>
              <a:t> </a:t>
            </a:r>
            <a:r>
              <a:rPr lang="en-US" altLang="zh-CN" sz="6000" b="1" dirty="0">
                <a:solidFill>
                  <a:schemeClr val="bg1"/>
                </a:solidFill>
                <a:latin typeface="华文楷体" panose="02010600040101010101" charset="-122"/>
                <a:ea typeface="华文楷体" panose="02010600040101010101" charset="-122"/>
                <a:cs typeface="华文楷体" panose="02010600040101010101" charset="-122"/>
                <a:sym typeface="+mn-ea"/>
              </a:rPr>
              <a:t>   </a:t>
            </a:r>
            <a:endParaRPr lang="en-US" altLang="zh-CN" sz="6000" b="1" dirty="0">
              <a:solidFill>
                <a:schemeClr val="bg1"/>
              </a:solidFill>
              <a:latin typeface="华文楷体" panose="02010600040101010101" charset="-122"/>
              <a:ea typeface="华文楷体" panose="02010600040101010101" charset="-122"/>
              <a:cs typeface="华文楷体" panose="02010600040101010101" charset="-122"/>
              <a:sym typeface="+mn-ea"/>
            </a:endParaRPr>
          </a:p>
          <a:p>
            <a:pPr>
              <a:lnSpc>
                <a:spcPct val="120000"/>
              </a:lnSpc>
              <a:buFont typeface="Arial" panose="020B0604020202020204" pitchFamily="34" charset="0"/>
              <a:buNone/>
            </a:pPr>
            <a:r>
              <a:rPr lang="en-US" altLang="zh-CN" sz="6000" dirty="0">
                <a:ln w="0"/>
                <a:solidFill>
                  <a:schemeClr val="bg1"/>
                </a:solidFill>
                <a:effectLst>
                  <a:outerShdw blurRad="38100" dist="19050" dir="2700000" algn="tl" rotWithShape="0">
                    <a:schemeClr val="dk1">
                      <a:alpha val="40000"/>
                    </a:schemeClr>
                  </a:outerShdw>
                </a:effectLst>
                <a:latin typeface="华文楷体" panose="02010600040101010101" charset="-122"/>
                <a:ea typeface="华文楷体" panose="02010600040101010101" charset="-122"/>
                <a:sym typeface="+mn-ea"/>
              </a:rPr>
              <a:t>                 </a:t>
            </a:r>
            <a:r>
              <a:rPr lang="zh-CN" altLang="en-US" sz="4800" dirty="0">
                <a:ln w="0"/>
                <a:solidFill>
                  <a:schemeClr val="bg1"/>
                </a:solidFill>
                <a:effectLst>
                  <a:outerShdw blurRad="38100" dist="19050" dir="2700000" algn="tl" rotWithShape="0">
                    <a:schemeClr val="dk1">
                      <a:alpha val="40000"/>
                    </a:schemeClr>
                  </a:outerShdw>
                </a:effectLst>
                <a:latin typeface="华文楷体" panose="02010600040101010101" charset="-122"/>
                <a:ea typeface="华文楷体" panose="02010600040101010101" charset="-122"/>
                <a:sym typeface="+mn-ea"/>
              </a:rPr>
              <a:t>研讨课第四次汇报</a:t>
            </a:r>
            <a:endParaRPr lang="zh-CN" altLang="en-US" sz="4800" b="1" dirty="0">
              <a:ln w="0"/>
              <a:solidFill>
                <a:schemeClr val="bg1"/>
              </a:solidFill>
              <a:effectLst>
                <a:outerShdw blurRad="38100" dist="19050" dir="2700000" algn="tl" rotWithShape="0">
                  <a:schemeClr val="dk1">
                    <a:alpha val="40000"/>
                  </a:schemeClr>
                </a:outerShdw>
              </a:effectLst>
              <a:latin typeface="华文楷体" panose="02010600040101010101" charset="-122"/>
              <a:ea typeface="华文楷体" panose="02010600040101010101" charset="-122"/>
              <a:cs typeface="华文楷体" panose="02010600040101010101" charset="-122"/>
              <a:sym typeface="+mn-ea"/>
            </a:endParaRPr>
          </a:p>
        </p:txBody>
      </p:sp>
      <p:sp>
        <p:nvSpPr>
          <p:cNvPr id="6" name="Rectangle: Rounded Corners 4"/>
          <p:cNvSpPr/>
          <p:nvPr/>
        </p:nvSpPr>
        <p:spPr>
          <a:xfrm>
            <a:off x="2681800" y="5219484"/>
            <a:ext cx="4035006" cy="611653"/>
          </a:xfrm>
          <a:prstGeom prst="roundRect">
            <a:avLst>
              <a:gd name="adj" fmla="val 50000"/>
            </a:avLst>
          </a:prstGeom>
          <a:gradFill>
            <a:gsLst>
              <a:gs pos="0">
                <a:srgbClr val="006FBF"/>
              </a:gs>
              <a:gs pos="100000">
                <a:srgbClr val="003B80"/>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sz="2800" dirty="0">
                <a:solidFill>
                  <a:schemeClr val="bg1"/>
                </a:solidFill>
                <a:latin typeface="楷体" panose="02010609060101010101" pitchFamily="49" charset="-122"/>
                <a:ea typeface="楷体" panose="02010609060101010101" pitchFamily="49" charset="-122"/>
                <a:cs typeface="楷体" panose="02010609060101010101" pitchFamily="49" charset="-122"/>
              </a:rPr>
              <a:t>汇报人</a:t>
            </a:r>
            <a:r>
              <a:rPr lang="en-US" altLang="zh-CN" sz="2800" dirty="0">
                <a:solidFill>
                  <a:schemeClr val="bg1"/>
                </a:solidFill>
                <a:latin typeface="楷体" panose="02010609060101010101" pitchFamily="49" charset="-122"/>
                <a:ea typeface="楷体" panose="02010609060101010101" pitchFamily="49" charset="-122"/>
                <a:cs typeface="楷体" panose="02010609060101010101" pitchFamily="49" charset="-122"/>
              </a:rPr>
              <a:t> </a:t>
            </a:r>
            <a:r>
              <a:rPr lang="zh-CN" altLang="en-US" sz="2800" dirty="0">
                <a:solidFill>
                  <a:schemeClr val="bg1"/>
                </a:solidFill>
                <a:latin typeface="楷体" panose="02010609060101010101" pitchFamily="49" charset="-122"/>
                <a:ea typeface="楷体" panose="02010609060101010101" pitchFamily="49" charset="-122"/>
                <a:cs typeface="楷体" panose="02010609060101010101" pitchFamily="49" charset="-122"/>
              </a:rPr>
              <a:t>林圣翔</a:t>
            </a:r>
            <a:endParaRPr lang="zh-CN" altLang="en-US" sz="2800" dirty="0">
              <a:solidFill>
                <a:schemeClr val="bg1"/>
              </a:solidFill>
              <a:latin typeface="楷体" panose="02010609060101010101" pitchFamily="49" charset="-122"/>
              <a:ea typeface="楷体" panose="02010609060101010101" pitchFamily="49" charset="-122"/>
              <a:cs typeface="楷体" panose="02010609060101010101" pitchFamily="49" charset="-122"/>
            </a:endParaRPr>
          </a:p>
        </p:txBody>
      </p:sp>
      <p:sp>
        <p:nvSpPr>
          <p:cNvPr id="7" name="Rectangle: Rounded Corners 4"/>
          <p:cNvSpPr/>
          <p:nvPr/>
        </p:nvSpPr>
        <p:spPr>
          <a:xfrm>
            <a:off x="6907530" y="5219700"/>
            <a:ext cx="2745740" cy="611505"/>
          </a:xfrm>
          <a:prstGeom prst="roundRect">
            <a:avLst>
              <a:gd name="adj" fmla="val 50000"/>
            </a:avLst>
          </a:prstGeom>
          <a:solidFill>
            <a:schemeClr val="bg1">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1">
                    <a:lumMod val="95000"/>
                    <a:lumOff val="5000"/>
                  </a:schemeClr>
                </a:solidFill>
                <a:latin typeface="楷体" panose="02010609060101010101" pitchFamily="49" charset="-122"/>
                <a:ea typeface="楷体" panose="02010609060101010101" pitchFamily="49" charset="-122"/>
                <a:cs typeface="楷体" panose="02010609060101010101" pitchFamily="49" charset="-122"/>
                <a:sym typeface="Arial" panose="020B0604020202020204" pitchFamily="34" charset="0"/>
              </a:rPr>
              <a:t>2023</a:t>
            </a:r>
            <a:r>
              <a:rPr lang="zh-CN" altLang="en-US" sz="2400" dirty="0">
                <a:solidFill>
                  <a:schemeClr val="tx1">
                    <a:lumMod val="95000"/>
                    <a:lumOff val="5000"/>
                  </a:schemeClr>
                </a:solidFill>
                <a:latin typeface="楷体" panose="02010609060101010101" pitchFamily="49" charset="-122"/>
                <a:ea typeface="楷体" panose="02010609060101010101" pitchFamily="49" charset="-122"/>
                <a:cs typeface="楷体" panose="02010609060101010101" pitchFamily="49" charset="-122"/>
                <a:sym typeface="Arial" panose="020B0604020202020204" pitchFamily="34" charset="0"/>
              </a:rPr>
              <a:t>年</a:t>
            </a:r>
            <a:r>
              <a:rPr lang="en-US" altLang="zh-CN" sz="2400" dirty="0">
                <a:solidFill>
                  <a:schemeClr val="tx1">
                    <a:lumMod val="95000"/>
                    <a:lumOff val="5000"/>
                  </a:schemeClr>
                </a:solidFill>
                <a:latin typeface="楷体" panose="02010609060101010101" pitchFamily="49" charset="-122"/>
                <a:ea typeface="楷体" panose="02010609060101010101" pitchFamily="49" charset="-122"/>
                <a:cs typeface="楷体" panose="02010609060101010101" pitchFamily="49" charset="-122"/>
                <a:sym typeface="Arial" panose="020B0604020202020204" pitchFamily="34" charset="0"/>
              </a:rPr>
              <a:t>12</a:t>
            </a:r>
            <a:r>
              <a:rPr lang="zh-CN" altLang="en-US" sz="2400" dirty="0">
                <a:solidFill>
                  <a:schemeClr val="tx1">
                    <a:lumMod val="95000"/>
                    <a:lumOff val="5000"/>
                  </a:schemeClr>
                </a:solidFill>
                <a:latin typeface="楷体" panose="02010609060101010101" pitchFamily="49" charset="-122"/>
                <a:ea typeface="楷体" panose="02010609060101010101" pitchFamily="49" charset="-122"/>
                <a:cs typeface="楷体" panose="02010609060101010101" pitchFamily="49" charset="-122"/>
                <a:sym typeface="Arial" panose="020B0604020202020204" pitchFamily="34" charset="0"/>
              </a:rPr>
              <a:t>月</a:t>
            </a:r>
            <a:r>
              <a:rPr lang="en-US" altLang="zh-CN" sz="2400" dirty="0">
                <a:solidFill>
                  <a:schemeClr val="tx1">
                    <a:lumMod val="95000"/>
                    <a:lumOff val="5000"/>
                  </a:schemeClr>
                </a:solidFill>
                <a:latin typeface="楷体" panose="02010609060101010101" pitchFamily="49" charset="-122"/>
                <a:ea typeface="楷体" panose="02010609060101010101" pitchFamily="49" charset="-122"/>
                <a:cs typeface="楷体" panose="02010609060101010101" pitchFamily="49" charset="-122"/>
                <a:sym typeface="Arial" panose="020B0604020202020204" pitchFamily="34" charset="0"/>
              </a:rPr>
              <a:t>19</a:t>
            </a:r>
            <a:r>
              <a:rPr lang="zh-CN" altLang="en-US" sz="2400" dirty="0">
                <a:solidFill>
                  <a:schemeClr val="tx1">
                    <a:lumMod val="95000"/>
                    <a:lumOff val="5000"/>
                  </a:schemeClr>
                </a:solidFill>
                <a:latin typeface="楷体" panose="02010609060101010101" pitchFamily="49" charset="-122"/>
                <a:ea typeface="楷体" panose="02010609060101010101" pitchFamily="49" charset="-122"/>
                <a:cs typeface="楷体" panose="02010609060101010101" pitchFamily="49" charset="-122"/>
                <a:sym typeface="Arial" panose="020B0604020202020204" pitchFamily="34" charset="0"/>
              </a:rPr>
              <a:t>日</a:t>
            </a:r>
            <a:endParaRPr lang="zh-CN" altLang="en-US" sz="2400" dirty="0">
              <a:solidFill>
                <a:schemeClr val="tx1">
                  <a:lumMod val="95000"/>
                  <a:lumOff val="5000"/>
                </a:schemeClr>
              </a:solidFill>
              <a:latin typeface="楷体" panose="02010609060101010101" pitchFamily="49" charset="-122"/>
              <a:ea typeface="楷体" panose="02010609060101010101" pitchFamily="49" charset="-122"/>
              <a:cs typeface="楷体" panose="02010609060101010101" pitchFamily="49" charset="-122"/>
              <a:sym typeface="Arial" panose="020B0604020202020204" pitchFamily="34" charset="0"/>
            </a:endParaRPr>
          </a:p>
        </p:txBody>
      </p:sp>
      <p:pic>
        <p:nvPicPr>
          <p:cNvPr id="4" name="图片 3"/>
          <p:cNvPicPr>
            <a:picLocks noChangeAspect="1"/>
          </p:cNvPicPr>
          <p:nvPr/>
        </p:nvPicPr>
        <p:blipFill rotWithShape="1">
          <a:blip r:embed="rId1">
            <a:extLst>
              <a:ext uri="{28A0092B-C50C-407E-A947-70E740481C1C}">
                <a14:useLocalDpi xmlns:a14="http://schemas.microsoft.com/office/drawing/2010/main" val="0"/>
              </a:ext>
            </a:extLst>
          </a:blip>
          <a:srcRect l="-1" t="36894" r="52889" b="37036"/>
          <a:stretch>
            <a:fillRect/>
          </a:stretch>
        </p:blipFill>
        <p:spPr>
          <a:xfrm>
            <a:off x="582625" y="518160"/>
            <a:ext cx="2485695" cy="77216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等腰三角形 2"/>
          <p:cNvSpPr/>
          <p:nvPr/>
        </p:nvSpPr>
        <p:spPr>
          <a:xfrm>
            <a:off x="7779293" y="1352770"/>
            <a:ext cx="786014" cy="319218"/>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4" name="等腰三角形 3"/>
          <p:cNvSpPr/>
          <p:nvPr/>
        </p:nvSpPr>
        <p:spPr>
          <a:xfrm rot="10800000">
            <a:off x="442594" y="4059463"/>
            <a:ext cx="1469333" cy="592304"/>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5" name="矩形 4"/>
          <p:cNvSpPr/>
          <p:nvPr/>
        </p:nvSpPr>
        <p:spPr>
          <a:xfrm>
            <a:off x="1" y="1671988"/>
            <a:ext cx="12192000" cy="254710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6" name="直角三角形 5"/>
          <p:cNvSpPr/>
          <p:nvPr/>
        </p:nvSpPr>
        <p:spPr>
          <a:xfrm rot="10800000">
            <a:off x="8172299" y="1352771"/>
            <a:ext cx="4019701" cy="3253585"/>
          </a:xfrm>
          <a:prstGeom prst="rtTriangle">
            <a:avLst/>
          </a:prstGeom>
          <a:gradFill flip="none" rotWithShape="1">
            <a:gsLst>
              <a:gs pos="0">
                <a:srgbClr val="0070C0"/>
              </a:gs>
              <a:gs pos="100000">
                <a:srgbClr val="002060"/>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7" name="等腰三角形 6"/>
          <p:cNvSpPr/>
          <p:nvPr/>
        </p:nvSpPr>
        <p:spPr>
          <a:xfrm rot="5400000">
            <a:off x="-362138" y="4055479"/>
            <a:ext cx="1917757" cy="1193481"/>
          </a:xfrm>
          <a:prstGeom prst="triangle">
            <a:avLst/>
          </a:prstGeom>
          <a:gradFill flip="none" rotWithShape="1">
            <a:gsLst>
              <a:gs pos="0">
                <a:srgbClr val="0070C0"/>
              </a:gs>
              <a:gs pos="100000">
                <a:srgbClr val="002060"/>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8" name="文本框 7"/>
          <p:cNvSpPr txBox="1"/>
          <p:nvPr/>
        </p:nvSpPr>
        <p:spPr>
          <a:xfrm>
            <a:off x="4526571" y="2514859"/>
            <a:ext cx="5643585" cy="922020"/>
          </a:xfrm>
          <a:prstGeom prst="rect">
            <a:avLst/>
          </a:prstGeom>
          <a:noFill/>
        </p:spPr>
        <p:txBody>
          <a:bodyPr wrap="square" rtlCol="0">
            <a:spAutoFit/>
          </a:bodyPr>
          <a:lstStyle/>
          <a:p>
            <a:pPr marL="0" indent="0">
              <a:lnSpc>
                <a:spcPct val="100000"/>
              </a:lnSpc>
              <a:spcBef>
                <a:spcPts val="0"/>
              </a:spcBef>
              <a:buNone/>
              <a:defRPr/>
            </a:pPr>
            <a:r>
              <a:rPr kumimoji="1" lang="zh-CN" altLang="en-US" sz="5400" b="1" dirty="0">
                <a:solidFill>
                  <a:prstClr val="black"/>
                </a:solidFill>
                <a:latin typeface="微软雅黑" panose="020B0503020204020204" pitchFamily="34" charset="-122"/>
                <a:ea typeface="微软雅黑" panose="020B0503020204020204" pitchFamily="34" charset="-122"/>
              </a:rPr>
              <a:t>实验验证</a:t>
            </a:r>
            <a:endParaRPr kumimoji="1" lang="en-US" altLang="zh-CN" sz="5400" b="1" dirty="0">
              <a:solidFill>
                <a:prstClr val="black"/>
              </a:solidFill>
              <a:latin typeface="微软雅黑" panose="020B0503020204020204" pitchFamily="34" charset="-122"/>
              <a:ea typeface="微软雅黑" panose="020B0503020204020204" pitchFamily="34" charset="-122"/>
            </a:endParaRPr>
          </a:p>
        </p:txBody>
      </p:sp>
      <p:cxnSp>
        <p:nvCxnSpPr>
          <p:cNvPr id="11" name="直接连接符 10"/>
          <p:cNvCxnSpPr/>
          <p:nvPr/>
        </p:nvCxnSpPr>
        <p:spPr>
          <a:xfrm>
            <a:off x="4385212" y="2641572"/>
            <a:ext cx="0" cy="782385"/>
          </a:xfrm>
          <a:prstGeom prst="line">
            <a:avLst/>
          </a:prstGeom>
          <a:ln w="19050">
            <a:gradFill>
              <a:gsLst>
                <a:gs pos="0">
                  <a:srgbClr val="0070C0"/>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1037782" y="2514859"/>
            <a:ext cx="3175000" cy="9220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en-US" altLang="zh-CN" sz="5400" b="1" i="0" u="none" strike="noStrike" kern="1200" cap="none" spc="0" normalizeH="0" baseline="0" noProof="0" dirty="0">
                <a:ln>
                  <a:noFill/>
                </a:ln>
                <a:gradFill>
                  <a:gsLst>
                    <a:gs pos="0">
                      <a:srgbClr val="0070C0"/>
                    </a:gs>
                    <a:gs pos="100000">
                      <a:srgbClr val="002060"/>
                    </a:gs>
                  </a:gsLst>
                  <a:lin ang="13500000" scaled="1"/>
                </a:gradFill>
                <a:effectLst/>
                <a:uLnTx/>
                <a:uFillTx/>
                <a:latin typeface="微软雅黑" panose="020B0503020204020204" pitchFamily="34" charset="-122"/>
                <a:ea typeface="微软雅黑" panose="020B0503020204020204" pitchFamily="34" charset="-122"/>
                <a:cs typeface="+mn-cs"/>
              </a:rPr>
              <a:t>PART. 03</a:t>
            </a:r>
            <a:endParaRPr kumimoji="1" lang="zh-CN" altLang="en-US" sz="5400" b="1" i="0" u="none" strike="noStrike" kern="1200" cap="none" spc="0" normalizeH="0" baseline="0" noProof="0" dirty="0">
              <a:ln>
                <a:noFill/>
              </a:ln>
              <a:gradFill>
                <a:gsLst>
                  <a:gs pos="0">
                    <a:srgbClr val="0070C0"/>
                  </a:gs>
                  <a:gs pos="100000">
                    <a:srgbClr val="002060"/>
                  </a:gs>
                </a:gsLst>
                <a:lin ang="13500000" scaled="1"/>
              </a:gradFill>
              <a:effectLst/>
              <a:uLnTx/>
              <a:uFillTx/>
              <a:latin typeface="微软雅黑" panose="020B0503020204020204" pitchFamily="34" charset="-122"/>
              <a:ea typeface="微软雅黑" panose="020B0503020204020204" pitchFamily="34" charset="-122"/>
              <a:cs typeface="+mn-cs"/>
            </a:endParaRPr>
          </a:p>
        </p:txBody>
      </p:sp>
      <p:pic>
        <p:nvPicPr>
          <p:cNvPr id="15" name="图片 14"/>
          <p:cNvPicPr>
            <a:picLocks noChangeAspect="1"/>
          </p:cNvPicPr>
          <p:nvPr/>
        </p:nvPicPr>
        <p:blipFill rotWithShape="1">
          <a:blip r:embed="rId1">
            <a:extLst>
              <a:ext uri="{28A0092B-C50C-407E-A947-70E740481C1C}">
                <a14:useLocalDpi xmlns:a14="http://schemas.microsoft.com/office/drawing/2010/main" val="0"/>
              </a:ext>
            </a:extLst>
          </a:blip>
          <a:srcRect l="-1" t="36894" r="52889" b="37036"/>
          <a:stretch>
            <a:fillRect/>
          </a:stretch>
        </p:blipFill>
        <p:spPr>
          <a:xfrm>
            <a:off x="443834" y="837829"/>
            <a:ext cx="2225321" cy="691277"/>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929640" y="887095"/>
            <a:ext cx="8158480" cy="2837180"/>
          </a:xfrm>
          <a:prstGeom prst="rect">
            <a:avLst/>
          </a:prstGeom>
          <a:noFill/>
        </p:spPr>
        <p:txBody>
          <a:bodyPr wrap="square" rtlCol="0" anchor="t">
            <a:noAutofit/>
          </a:bodyPr>
          <a:p>
            <a:endParaRPr lang="zh-CN" altLang="en-US" sz="2000">
              <a:sym typeface="+mn-ea"/>
            </a:endParaRPr>
          </a:p>
        </p:txBody>
      </p:sp>
      <p:pic>
        <p:nvPicPr>
          <p:cNvPr id="101" name="图片 100"/>
          <p:cNvPicPr/>
          <p:nvPr/>
        </p:nvPicPr>
        <p:blipFill>
          <a:blip r:embed="rId1"/>
          <a:stretch>
            <a:fillRect/>
          </a:stretch>
        </p:blipFill>
        <p:spPr>
          <a:xfrm>
            <a:off x="4582160" y="3429000"/>
            <a:ext cx="1637665" cy="3021330"/>
          </a:xfrm>
          <a:prstGeom prst="rect">
            <a:avLst/>
          </a:prstGeom>
          <a:noFill/>
          <a:ln w="9525">
            <a:noFill/>
          </a:ln>
        </p:spPr>
      </p:pic>
      <p:pic>
        <p:nvPicPr>
          <p:cNvPr id="102" name="图片 101"/>
          <p:cNvPicPr/>
          <p:nvPr/>
        </p:nvPicPr>
        <p:blipFill>
          <a:blip r:embed="rId2"/>
          <a:stretch>
            <a:fillRect/>
          </a:stretch>
        </p:blipFill>
        <p:spPr>
          <a:xfrm>
            <a:off x="2632710" y="3429000"/>
            <a:ext cx="1599565" cy="3021330"/>
          </a:xfrm>
          <a:prstGeom prst="rect">
            <a:avLst/>
          </a:prstGeom>
          <a:noFill/>
          <a:ln w="9525">
            <a:noFill/>
          </a:ln>
        </p:spPr>
      </p:pic>
      <p:pic>
        <p:nvPicPr>
          <p:cNvPr id="103" name="图片 102"/>
          <p:cNvPicPr/>
          <p:nvPr/>
        </p:nvPicPr>
        <p:blipFill>
          <a:blip r:embed="rId3"/>
          <a:stretch>
            <a:fillRect/>
          </a:stretch>
        </p:blipFill>
        <p:spPr>
          <a:xfrm>
            <a:off x="8916670" y="2101850"/>
            <a:ext cx="1951990" cy="2062480"/>
          </a:xfrm>
          <a:prstGeom prst="rect">
            <a:avLst/>
          </a:prstGeom>
          <a:noFill/>
          <a:ln w="9525">
            <a:noFill/>
          </a:ln>
        </p:spPr>
      </p:pic>
      <p:pic>
        <p:nvPicPr>
          <p:cNvPr id="105" name="图片 104"/>
          <p:cNvPicPr/>
          <p:nvPr/>
        </p:nvPicPr>
        <p:blipFill>
          <a:blip r:embed="rId4"/>
          <a:srcRect l="17913" r="1945"/>
          <a:stretch>
            <a:fillRect/>
          </a:stretch>
        </p:blipFill>
        <p:spPr>
          <a:xfrm rot="16200000">
            <a:off x="8982710" y="2853055"/>
            <a:ext cx="796925" cy="5621655"/>
          </a:xfrm>
          <a:prstGeom prst="rect">
            <a:avLst/>
          </a:prstGeom>
          <a:noFill/>
          <a:ln w="9525">
            <a:noFill/>
          </a:ln>
        </p:spPr>
      </p:pic>
      <p:sp>
        <p:nvSpPr>
          <p:cNvPr id="2" name="文本框 1"/>
          <p:cNvSpPr txBox="1"/>
          <p:nvPr/>
        </p:nvSpPr>
        <p:spPr>
          <a:xfrm>
            <a:off x="929640" y="1068070"/>
            <a:ext cx="9760585" cy="1691640"/>
          </a:xfrm>
          <a:prstGeom prst="rect">
            <a:avLst/>
          </a:prstGeom>
          <a:noFill/>
        </p:spPr>
        <p:txBody>
          <a:bodyPr wrap="square" rtlCol="0" anchor="t">
            <a:spAutoFit/>
          </a:bodyPr>
          <a:p>
            <a:r>
              <a:rPr kumimoji="1" lang="zh-CN" altLang="en-US" sz="3200" dirty="0">
                <a:solidFill>
                  <a:prstClr val="black"/>
                </a:solidFill>
                <a:latin typeface="华文楷体" panose="02010600040101010101" charset="-122"/>
                <a:ea typeface="华文楷体" panose="02010600040101010101" charset="-122"/>
                <a:cs typeface="华文楷体" panose="02010600040101010101" charset="-122"/>
                <a:sym typeface="+mn-ea"/>
              </a:rPr>
              <a:t>实验器材</a:t>
            </a:r>
            <a:r>
              <a:rPr kumimoji="1" lang="en-US" altLang="zh-CN" sz="2400" dirty="0">
                <a:solidFill>
                  <a:prstClr val="black"/>
                </a:solidFill>
                <a:latin typeface="华文楷体" panose="02010600040101010101" charset="-122"/>
                <a:ea typeface="华文楷体" panose="02010600040101010101" charset="-122"/>
                <a:cs typeface="华文楷体" panose="02010600040101010101" charset="-122"/>
                <a:sym typeface="+mn-ea"/>
              </a:rPr>
              <a:t> </a:t>
            </a:r>
            <a:endParaRPr kumimoji="1" lang="en-US" altLang="zh-CN" sz="2400" dirty="0">
              <a:solidFill>
                <a:prstClr val="black"/>
              </a:solidFill>
              <a:latin typeface="华文楷体" panose="02010600040101010101" charset="-122"/>
              <a:ea typeface="华文楷体" panose="02010600040101010101" charset="-122"/>
              <a:cs typeface="华文楷体" panose="02010600040101010101" charset="-122"/>
              <a:sym typeface="+mn-ea"/>
            </a:endParaRPr>
          </a:p>
          <a:p>
            <a:r>
              <a:rPr kumimoji="1" lang="en-US" altLang="zh-CN" sz="2400" dirty="0">
                <a:solidFill>
                  <a:prstClr val="black"/>
                </a:solidFill>
                <a:latin typeface="华文楷体" panose="02010600040101010101" charset="-122"/>
                <a:ea typeface="华文楷体" panose="02010600040101010101" charset="-122"/>
                <a:cs typeface="华文楷体" panose="02010600040101010101" charset="-122"/>
                <a:sym typeface="+mn-ea"/>
              </a:rPr>
              <a:t>   3</a:t>
            </a:r>
            <a:r>
              <a:rPr kumimoji="1" lang="zh-CN" altLang="en-US" sz="2400" dirty="0">
                <a:solidFill>
                  <a:prstClr val="black"/>
                </a:solidFill>
                <a:latin typeface="华文楷体" panose="02010600040101010101" charset="-122"/>
                <a:ea typeface="华文楷体" panose="02010600040101010101" charset="-122"/>
                <a:cs typeface="华文楷体" panose="02010600040101010101" charset="-122"/>
                <a:sym typeface="+mn-ea"/>
              </a:rPr>
              <a:t>张长宽相同的硬纸板、</a:t>
            </a:r>
            <a:r>
              <a:rPr kumimoji="1" lang="en-US" altLang="zh-CN" sz="2400" dirty="0">
                <a:solidFill>
                  <a:prstClr val="black"/>
                </a:solidFill>
                <a:latin typeface="华文楷体" panose="02010600040101010101" charset="-122"/>
                <a:ea typeface="华文楷体" panose="02010600040101010101" charset="-122"/>
                <a:cs typeface="华文楷体" panose="02010600040101010101" charset="-122"/>
                <a:sym typeface="+mn-ea"/>
              </a:rPr>
              <a:t>A4</a:t>
            </a:r>
            <a:r>
              <a:rPr kumimoji="1" lang="zh-CN" altLang="en-US" sz="2400" dirty="0">
                <a:solidFill>
                  <a:prstClr val="black"/>
                </a:solidFill>
                <a:latin typeface="华文楷体" panose="02010600040101010101" charset="-122"/>
                <a:ea typeface="华文楷体" panose="02010600040101010101" charset="-122"/>
                <a:cs typeface="华文楷体" panose="02010600040101010101" charset="-122"/>
                <a:sym typeface="+mn-ea"/>
              </a:rPr>
              <a:t>纸和餐巾纸，</a:t>
            </a:r>
            <a:endParaRPr kumimoji="1" lang="zh-CN" altLang="en-US" sz="2400" dirty="0">
              <a:solidFill>
                <a:prstClr val="black"/>
              </a:solidFill>
              <a:latin typeface="华文楷体" panose="02010600040101010101" charset="-122"/>
              <a:ea typeface="华文楷体" panose="02010600040101010101" charset="-122"/>
              <a:cs typeface="华文楷体" panose="02010600040101010101" charset="-122"/>
              <a:sym typeface="+mn-ea"/>
            </a:endParaRPr>
          </a:p>
          <a:p>
            <a:r>
              <a:rPr kumimoji="1" lang="en-US" altLang="zh-CN" sz="2400" dirty="0">
                <a:solidFill>
                  <a:prstClr val="black"/>
                </a:solidFill>
                <a:latin typeface="华文楷体" panose="02010600040101010101" charset="-122"/>
                <a:ea typeface="华文楷体" panose="02010600040101010101" charset="-122"/>
                <a:cs typeface="华文楷体" panose="02010600040101010101" charset="-122"/>
                <a:sym typeface="+mn-ea"/>
              </a:rPr>
              <a:t>   1</a:t>
            </a:r>
            <a:r>
              <a:rPr kumimoji="1" lang="zh-CN" altLang="en-US" sz="2400" dirty="0">
                <a:solidFill>
                  <a:prstClr val="black"/>
                </a:solidFill>
                <a:latin typeface="华文楷体" panose="02010600040101010101" charset="-122"/>
                <a:ea typeface="华文楷体" panose="02010600040101010101" charset="-122"/>
                <a:cs typeface="华文楷体" panose="02010600040101010101" charset="-122"/>
                <a:sym typeface="+mn-ea"/>
              </a:rPr>
              <a:t>个直径为</a:t>
            </a:r>
            <a:r>
              <a:rPr kumimoji="1" lang="en-US" altLang="zh-CN" sz="2400" dirty="0">
                <a:solidFill>
                  <a:prstClr val="black"/>
                </a:solidFill>
                <a:latin typeface="华文楷体" panose="02010600040101010101" charset="-122"/>
                <a:ea typeface="华文楷体" panose="02010600040101010101" charset="-122"/>
                <a:cs typeface="华文楷体" panose="02010600040101010101" charset="-122"/>
                <a:sym typeface="+mn-ea"/>
              </a:rPr>
              <a:t>40mm,</a:t>
            </a:r>
            <a:r>
              <a:rPr kumimoji="1" lang="zh-CN" altLang="en-US" sz="2400" dirty="0">
                <a:solidFill>
                  <a:prstClr val="black"/>
                </a:solidFill>
                <a:latin typeface="华文楷体" panose="02010600040101010101" charset="-122"/>
                <a:ea typeface="华文楷体" panose="02010600040101010101" charset="-122"/>
                <a:cs typeface="华文楷体" panose="02010600040101010101" charset="-122"/>
                <a:sym typeface="+mn-ea"/>
              </a:rPr>
              <a:t>质量为</a:t>
            </a:r>
            <a:r>
              <a:rPr kumimoji="1" lang="en-US" altLang="zh-CN" sz="2400" dirty="0">
                <a:solidFill>
                  <a:prstClr val="black"/>
                </a:solidFill>
                <a:latin typeface="华文楷体" panose="02010600040101010101" charset="-122"/>
                <a:ea typeface="华文楷体" panose="02010600040101010101" charset="-122"/>
                <a:cs typeface="华文楷体" panose="02010600040101010101" charset="-122"/>
                <a:sym typeface="+mn-ea"/>
              </a:rPr>
              <a:t>2.8g</a:t>
            </a:r>
            <a:r>
              <a:rPr kumimoji="1" lang="zh-CN" altLang="en-US" sz="2400" dirty="0">
                <a:solidFill>
                  <a:prstClr val="black"/>
                </a:solidFill>
                <a:latin typeface="华文楷体" panose="02010600040101010101" charset="-122"/>
                <a:ea typeface="华文楷体" panose="02010600040101010101" charset="-122"/>
                <a:cs typeface="华文楷体" panose="02010600040101010101" charset="-122"/>
                <a:sym typeface="+mn-ea"/>
              </a:rPr>
              <a:t>的乒乓球，</a:t>
            </a:r>
            <a:endParaRPr kumimoji="1" lang="zh-CN" altLang="en-US" sz="2400" dirty="0">
              <a:solidFill>
                <a:prstClr val="black"/>
              </a:solidFill>
              <a:latin typeface="华文楷体" panose="02010600040101010101" charset="-122"/>
              <a:ea typeface="华文楷体" panose="02010600040101010101" charset="-122"/>
              <a:cs typeface="华文楷体" panose="02010600040101010101" charset="-122"/>
              <a:sym typeface="+mn-ea"/>
            </a:endParaRPr>
          </a:p>
          <a:p>
            <a:r>
              <a:rPr kumimoji="1" lang="en-US" altLang="zh-CN" sz="2400" dirty="0">
                <a:solidFill>
                  <a:prstClr val="black"/>
                </a:solidFill>
                <a:latin typeface="华文楷体" panose="02010600040101010101" charset="-122"/>
                <a:ea typeface="华文楷体" panose="02010600040101010101" charset="-122"/>
                <a:cs typeface="华文楷体" panose="02010600040101010101" charset="-122"/>
                <a:sym typeface="+mn-ea"/>
              </a:rPr>
              <a:t>   1</a:t>
            </a:r>
            <a:r>
              <a:rPr kumimoji="1" lang="zh-CN" altLang="en-US" sz="2400" dirty="0">
                <a:solidFill>
                  <a:prstClr val="black"/>
                </a:solidFill>
                <a:latin typeface="华文楷体" panose="02010600040101010101" charset="-122"/>
                <a:ea typeface="华文楷体" panose="02010600040101010101" charset="-122"/>
                <a:cs typeface="华文楷体" panose="02010600040101010101" charset="-122"/>
                <a:sym typeface="+mn-ea"/>
              </a:rPr>
              <a:t>把长度为</a:t>
            </a:r>
            <a:r>
              <a:rPr kumimoji="1" lang="en-US" altLang="zh-CN" sz="2400" dirty="0">
                <a:solidFill>
                  <a:prstClr val="black"/>
                </a:solidFill>
                <a:latin typeface="华文楷体" panose="02010600040101010101" charset="-122"/>
                <a:ea typeface="华文楷体" panose="02010600040101010101" charset="-122"/>
                <a:cs typeface="华文楷体" panose="02010600040101010101" charset="-122"/>
                <a:sym typeface="+mn-ea"/>
              </a:rPr>
              <a:t>15.8cm</a:t>
            </a:r>
            <a:r>
              <a:rPr kumimoji="1" lang="zh-CN" altLang="en-US" sz="2400" dirty="0">
                <a:solidFill>
                  <a:prstClr val="black"/>
                </a:solidFill>
                <a:latin typeface="华文楷体" panose="02010600040101010101" charset="-122"/>
                <a:ea typeface="华文楷体" panose="02010600040101010101" charset="-122"/>
                <a:cs typeface="华文楷体" panose="02010600040101010101" charset="-122"/>
                <a:sym typeface="+mn-ea"/>
              </a:rPr>
              <a:t>的塑料尺</a:t>
            </a:r>
            <a:endParaRPr kumimoji="1" lang="zh-CN" altLang="en-US" sz="2400" dirty="0">
              <a:solidFill>
                <a:prstClr val="black"/>
              </a:solidFill>
              <a:latin typeface="华文楷体" panose="02010600040101010101" charset="-122"/>
              <a:ea typeface="华文楷体" panose="02010600040101010101" charset="-122"/>
              <a:cs typeface="华文楷体" panose="02010600040101010101" charset="-122"/>
              <a:sym typeface="+mn-ea"/>
            </a:endParaRPr>
          </a:p>
        </p:txBody>
      </p:sp>
      <p:sp>
        <p:nvSpPr>
          <p:cNvPr id="3" name="文本框 2"/>
          <p:cNvSpPr txBox="1"/>
          <p:nvPr/>
        </p:nvSpPr>
        <p:spPr>
          <a:xfrm>
            <a:off x="1212215" y="275590"/>
            <a:ext cx="6096000" cy="521970"/>
          </a:xfrm>
          <a:prstGeom prst="rect">
            <a:avLst/>
          </a:prstGeom>
          <a:noFill/>
        </p:spPr>
        <p:txBody>
          <a:bodyPr wrap="square" rtlCol="0" anchor="t">
            <a:spAutoFit/>
          </a:bodyPr>
          <a:p>
            <a:pPr algn="l">
              <a:buClrTx/>
              <a:buSzTx/>
              <a:buFontTx/>
            </a:pPr>
            <a:r>
              <a:rPr lang="zh-CN" altLang="en-US" sz="2800" b="1" dirty="0">
                <a:solidFill>
                  <a:srgbClr val="18478F"/>
                </a:solidFill>
                <a:latin typeface="华文楷体" panose="02010600040101010101" charset="-122"/>
                <a:ea typeface="华文楷体" panose="02010600040101010101" charset="-122"/>
                <a:cs typeface="Open Sans" panose="020B0606030504020204" pitchFamily="34" charset="0"/>
                <a:sym typeface="+mn-ea"/>
              </a:rPr>
              <a:t>实验模拟</a:t>
            </a:r>
            <a:endParaRPr lang="zh-CN" altLang="en-US" sz="2800" b="1" dirty="0">
              <a:solidFill>
                <a:srgbClr val="18478F"/>
              </a:solidFill>
              <a:latin typeface="华文楷体" panose="02010600040101010101" charset="-122"/>
              <a:ea typeface="华文楷体" panose="02010600040101010101" charset="-122"/>
              <a:cs typeface="Open Sans" panose="020B0606030504020204" pitchFamily="34" charset="0"/>
              <a:sym typeface="+mn-ea"/>
            </a:endParaRPr>
          </a:p>
        </p:txBody>
      </p:sp>
      <p:pic>
        <p:nvPicPr>
          <p:cNvPr id="6" name="图片 5"/>
          <p:cNvPicPr>
            <a:picLocks noChangeAspect="1"/>
          </p:cNvPicPr>
          <p:nvPr>
            <p:custDataLst>
              <p:tags r:id="rId5"/>
            </p:custDataLst>
          </p:nvPr>
        </p:nvPicPr>
        <p:blipFill>
          <a:blip r:embed="rId6"/>
          <a:stretch>
            <a:fillRect/>
          </a:stretch>
        </p:blipFill>
        <p:spPr>
          <a:xfrm>
            <a:off x="724535" y="3429000"/>
            <a:ext cx="1583690" cy="302133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400810" y="3798570"/>
            <a:ext cx="8158480" cy="2837180"/>
          </a:xfrm>
          <a:prstGeom prst="rect">
            <a:avLst/>
          </a:prstGeom>
          <a:noFill/>
        </p:spPr>
        <p:txBody>
          <a:bodyPr wrap="square" rtlCol="0" anchor="t">
            <a:noAutofit/>
          </a:bodyPr>
          <a:p>
            <a:endParaRPr kumimoji="1" lang="zh-CN" altLang="en-US" sz="2800" b="1" dirty="0">
              <a:solidFill>
                <a:prstClr val="black"/>
              </a:solidFill>
              <a:latin typeface="华文楷体" panose="02010600040101010101" charset="-122"/>
              <a:ea typeface="华文楷体" panose="02010600040101010101" charset="-122"/>
              <a:cs typeface="华文楷体" panose="02010600040101010101" charset="-122"/>
              <a:sym typeface="+mn-ea"/>
            </a:endParaRPr>
          </a:p>
        </p:txBody>
      </p:sp>
      <p:pic>
        <p:nvPicPr>
          <p:cNvPr id="100" name="图片 99"/>
          <p:cNvPicPr/>
          <p:nvPr/>
        </p:nvPicPr>
        <p:blipFill>
          <a:blip r:embed="rId1"/>
          <a:stretch>
            <a:fillRect/>
          </a:stretch>
        </p:blipFill>
        <p:spPr>
          <a:xfrm rot="5400000">
            <a:off x="4895850" y="1400175"/>
            <a:ext cx="1925955" cy="6892925"/>
          </a:xfrm>
          <a:prstGeom prst="rect">
            <a:avLst/>
          </a:prstGeom>
          <a:noFill/>
          <a:ln w="9525">
            <a:noFill/>
          </a:ln>
        </p:spPr>
      </p:pic>
      <p:sp>
        <p:nvSpPr>
          <p:cNvPr id="3" name="文本框 2"/>
          <p:cNvSpPr txBox="1"/>
          <p:nvPr>
            <p:custDataLst>
              <p:tags r:id="rId2"/>
            </p:custDataLst>
          </p:nvPr>
        </p:nvSpPr>
        <p:spPr>
          <a:xfrm>
            <a:off x="1212215" y="275590"/>
            <a:ext cx="6096000" cy="521970"/>
          </a:xfrm>
          <a:prstGeom prst="rect">
            <a:avLst/>
          </a:prstGeom>
          <a:noFill/>
        </p:spPr>
        <p:txBody>
          <a:bodyPr wrap="square" rtlCol="0" anchor="t">
            <a:spAutoFit/>
          </a:bodyPr>
          <a:p>
            <a:pPr algn="l">
              <a:buClrTx/>
              <a:buSzTx/>
              <a:buFontTx/>
            </a:pPr>
            <a:r>
              <a:rPr lang="zh-CN" altLang="en-US" sz="2800" b="1" dirty="0">
                <a:solidFill>
                  <a:srgbClr val="18478F"/>
                </a:solidFill>
                <a:latin typeface="华文楷体" panose="02010600040101010101" charset="-122"/>
                <a:ea typeface="华文楷体" panose="02010600040101010101" charset="-122"/>
                <a:cs typeface="Open Sans" panose="020B0606030504020204" pitchFamily="34" charset="0"/>
                <a:sym typeface="+mn-ea"/>
              </a:rPr>
              <a:t>实验验证</a:t>
            </a:r>
            <a:endParaRPr lang="zh-CN" altLang="en-US" sz="2800" b="1" dirty="0">
              <a:solidFill>
                <a:srgbClr val="18478F"/>
              </a:solidFill>
              <a:latin typeface="华文楷体" panose="02010600040101010101" charset="-122"/>
              <a:ea typeface="华文楷体" panose="02010600040101010101" charset="-122"/>
              <a:cs typeface="Open Sans" panose="020B0606030504020204" pitchFamily="34" charset="0"/>
              <a:sym typeface="+mn-ea"/>
            </a:endParaRPr>
          </a:p>
        </p:txBody>
      </p:sp>
      <p:graphicFrame>
        <p:nvGraphicFramePr>
          <p:cNvPr id="5" name="表格 4"/>
          <p:cNvGraphicFramePr/>
          <p:nvPr>
            <p:custDataLst>
              <p:tags r:id="rId3"/>
            </p:custDataLst>
          </p:nvPr>
        </p:nvGraphicFramePr>
        <p:xfrm>
          <a:off x="938530" y="1749425"/>
          <a:ext cx="9928860" cy="1554480"/>
        </p:xfrm>
        <a:graphic>
          <a:graphicData uri="http://schemas.openxmlformats.org/drawingml/2006/table">
            <a:tbl>
              <a:tblPr firstRow="1" bandRow="1">
                <a:tableStyleId>{5C22544A-7EE6-4342-B048-85BDC9FD1C3A}</a:tableStyleId>
              </a:tblPr>
              <a:tblGrid>
                <a:gridCol w="2474595"/>
                <a:gridCol w="1830705"/>
                <a:gridCol w="1901825"/>
                <a:gridCol w="1997710"/>
                <a:gridCol w="1724025"/>
              </a:tblGrid>
              <a:tr h="365760">
                <a:tc>
                  <a:txBody>
                    <a:bodyPr/>
                    <a:p>
                      <a:pPr algn="ctr">
                        <a:buNone/>
                      </a:pPr>
                      <a:r>
                        <a:rPr lang="zh-CN" altLang="en-US"/>
                        <a:t>小球下落高度</a:t>
                      </a:r>
                      <a:r>
                        <a:rPr lang="en-US" altLang="zh-CN"/>
                        <a:t>h</a:t>
                      </a:r>
                      <a:r>
                        <a:rPr lang="zh-CN" altLang="en-US"/>
                        <a:t>（</a:t>
                      </a:r>
                      <a:r>
                        <a:rPr lang="en-US" altLang="zh-CN"/>
                        <a:t>cm</a:t>
                      </a:r>
                      <a:r>
                        <a:rPr lang="zh-CN" altLang="en-US"/>
                        <a:t>）</a:t>
                      </a:r>
                      <a:endParaRPr lang="zh-CN" altLang="en-US"/>
                    </a:p>
                  </a:txBody>
                  <a:tcPr/>
                </a:tc>
                <a:tc>
                  <a:txBody>
                    <a:bodyPr/>
                    <a:p>
                      <a:pPr algn="ctr">
                        <a:buNone/>
                      </a:pPr>
                      <a:r>
                        <a:rPr lang="en-US" altLang="zh-CN"/>
                        <a:t>5</a:t>
                      </a:r>
                      <a:endParaRPr lang="en-US" altLang="zh-CN"/>
                    </a:p>
                  </a:txBody>
                  <a:tcPr/>
                </a:tc>
                <a:tc>
                  <a:txBody>
                    <a:bodyPr/>
                    <a:p>
                      <a:pPr algn="ctr">
                        <a:buNone/>
                      </a:pPr>
                      <a:r>
                        <a:rPr lang="en-US" altLang="zh-CN"/>
                        <a:t>10</a:t>
                      </a:r>
                      <a:endParaRPr lang="en-US" altLang="zh-CN"/>
                    </a:p>
                  </a:txBody>
                  <a:tcPr/>
                </a:tc>
                <a:tc>
                  <a:txBody>
                    <a:bodyPr/>
                    <a:p>
                      <a:pPr algn="ctr">
                        <a:buNone/>
                      </a:pPr>
                      <a:r>
                        <a:rPr lang="en-US" altLang="zh-CN"/>
                        <a:t>15</a:t>
                      </a:r>
                      <a:endParaRPr lang="en-US" altLang="zh-CN"/>
                    </a:p>
                  </a:txBody>
                  <a:tcPr/>
                </a:tc>
                <a:tc>
                  <a:txBody>
                    <a:bodyPr/>
                    <a:p>
                      <a:pPr algn="ctr">
                        <a:buNone/>
                      </a:pPr>
                      <a:r>
                        <a:rPr lang="en-US" altLang="zh-CN"/>
                        <a:t>20</a:t>
                      </a:r>
                      <a:endParaRPr lang="en-US" altLang="zh-CN"/>
                    </a:p>
                  </a:txBody>
                  <a:tcPr/>
                </a:tc>
              </a:tr>
              <a:tr h="365760">
                <a:tc>
                  <a:txBody>
                    <a:bodyPr/>
                    <a:p>
                      <a:pPr algn="ctr">
                        <a:buNone/>
                      </a:pPr>
                      <a:r>
                        <a:rPr lang="zh-CN" altLang="en-US"/>
                        <a:t>硬纸板</a:t>
                      </a:r>
                      <a:endParaRPr lang="zh-CN" altLang="en-US"/>
                    </a:p>
                  </a:txBody>
                  <a:tcPr/>
                </a:tc>
                <a:tc>
                  <a:txBody>
                    <a:bodyPr/>
                    <a:p>
                      <a:pPr algn="ctr">
                        <a:buNone/>
                      </a:pPr>
                      <a:r>
                        <a:rPr lang="zh-CN" altLang="en-US"/>
                        <a:t>压不住</a:t>
                      </a:r>
                      <a:endParaRPr lang="zh-CN" altLang="en-US"/>
                    </a:p>
                  </a:txBody>
                  <a:tcPr/>
                </a:tc>
                <a:tc>
                  <a:txBody>
                    <a:bodyPr/>
                    <a:p>
                      <a:pPr algn="ctr">
                        <a:buNone/>
                      </a:pPr>
                      <a:r>
                        <a:rPr lang="zh-CN" altLang="en-US"/>
                        <a:t>压不住</a:t>
                      </a:r>
                      <a:endParaRPr lang="zh-CN" altLang="en-US"/>
                    </a:p>
                  </a:txBody>
                  <a:tcPr/>
                </a:tc>
                <a:tc>
                  <a:txBody>
                    <a:bodyPr/>
                    <a:p>
                      <a:pPr algn="ctr">
                        <a:buNone/>
                      </a:pPr>
                      <a:r>
                        <a:rPr lang="zh-CN" altLang="en-US"/>
                        <a:t>压不住</a:t>
                      </a:r>
                      <a:endParaRPr lang="zh-CN" altLang="en-US"/>
                    </a:p>
                  </a:txBody>
                  <a:tcPr/>
                </a:tc>
                <a:tc>
                  <a:txBody>
                    <a:bodyPr/>
                    <a:p>
                      <a:pPr algn="ctr">
                        <a:buNone/>
                      </a:pPr>
                      <a:r>
                        <a:rPr lang="zh-CN" altLang="en-US"/>
                        <a:t>压不住</a:t>
                      </a:r>
                      <a:endParaRPr lang="zh-CN" altLang="en-US"/>
                    </a:p>
                  </a:txBody>
                  <a:tcPr/>
                </a:tc>
              </a:tr>
              <a:tr h="365760">
                <a:tc>
                  <a:txBody>
                    <a:bodyPr/>
                    <a:p>
                      <a:pPr algn="ctr">
                        <a:buNone/>
                      </a:pPr>
                      <a:r>
                        <a:rPr lang="en-US" altLang="zh-CN"/>
                        <a:t>A4</a:t>
                      </a:r>
                      <a:r>
                        <a:rPr lang="zh-CN" altLang="en-US"/>
                        <a:t>纸</a:t>
                      </a:r>
                      <a:endParaRPr lang="zh-CN" altLang="en-US"/>
                    </a:p>
                  </a:txBody>
                  <a:tcPr/>
                </a:tc>
                <a:tc>
                  <a:txBody>
                    <a:bodyPr/>
                    <a:p>
                      <a:pPr algn="ctr">
                        <a:buNone/>
                      </a:pPr>
                      <a:r>
                        <a:rPr lang="zh-CN" altLang="en-US"/>
                        <a:t>可以压住</a:t>
                      </a:r>
                      <a:endParaRPr lang="zh-CN" altLang="en-US"/>
                    </a:p>
                  </a:txBody>
                  <a:tcPr/>
                </a:tc>
                <a:tc>
                  <a:txBody>
                    <a:bodyPr/>
                    <a:p>
                      <a:pPr algn="ctr">
                        <a:buNone/>
                      </a:pPr>
                      <a:r>
                        <a:rPr lang="zh-CN" altLang="en-US"/>
                        <a:t>可以压住</a:t>
                      </a:r>
                      <a:endParaRPr lang="zh-CN" altLang="en-US"/>
                    </a:p>
                  </a:txBody>
                  <a:tcPr/>
                </a:tc>
                <a:tc>
                  <a:txBody>
                    <a:bodyPr/>
                    <a:p>
                      <a:pPr algn="ctr">
                        <a:buNone/>
                      </a:pPr>
                      <a:r>
                        <a:rPr lang="zh-CN" altLang="en-US"/>
                        <a:t>可以压住</a:t>
                      </a:r>
                      <a:endParaRPr lang="zh-CN" altLang="en-US"/>
                    </a:p>
                  </a:txBody>
                  <a:tcPr/>
                </a:tc>
                <a:tc>
                  <a:txBody>
                    <a:bodyPr/>
                    <a:p>
                      <a:pPr algn="ctr">
                        <a:buNone/>
                      </a:pPr>
                      <a:r>
                        <a:rPr lang="zh-CN" altLang="en-US"/>
                        <a:t>可以压住</a:t>
                      </a:r>
                      <a:endParaRPr lang="zh-CN" altLang="en-US"/>
                    </a:p>
                  </a:txBody>
                  <a:tcPr/>
                </a:tc>
              </a:tr>
              <a:tr h="457200">
                <a:tc>
                  <a:txBody>
                    <a:bodyPr/>
                    <a:p>
                      <a:pPr algn="ctr">
                        <a:buNone/>
                      </a:pPr>
                      <a:r>
                        <a:rPr lang="zh-CN" altLang="en-US"/>
                        <a:t>餐巾纸</a:t>
                      </a:r>
                      <a:endParaRPr lang="zh-CN" altLang="en-US"/>
                    </a:p>
                  </a:txBody>
                  <a:tcPr/>
                </a:tc>
                <a:tc>
                  <a:txBody>
                    <a:bodyPr/>
                    <a:p>
                      <a:pPr algn="ctr">
                        <a:buNone/>
                      </a:pPr>
                      <a:r>
                        <a:rPr lang="zh-CN" altLang="en-US" sz="1800">
                          <a:sym typeface="+mn-ea"/>
                        </a:rPr>
                        <a:t>勉强可以压住</a:t>
                      </a:r>
                      <a:endParaRPr lang="zh-CN" altLang="en-US" sz="1800"/>
                    </a:p>
                  </a:txBody>
                  <a:tcPr/>
                </a:tc>
                <a:tc>
                  <a:txBody>
                    <a:bodyPr/>
                    <a:p>
                      <a:pPr algn="ctr">
                        <a:buNone/>
                      </a:pPr>
                      <a:r>
                        <a:rPr lang="zh-CN" altLang="en-US" sz="1800">
                          <a:sym typeface="+mn-ea"/>
                        </a:rPr>
                        <a:t>压不住</a:t>
                      </a:r>
                      <a:endParaRPr lang="zh-CN" altLang="en-US" sz="1800">
                        <a:sym typeface="+mn-ea"/>
                      </a:endParaRPr>
                    </a:p>
                  </a:txBody>
                  <a:tcPr/>
                </a:tc>
                <a:tc>
                  <a:txBody>
                    <a:bodyPr/>
                    <a:p>
                      <a:pPr algn="ctr">
                        <a:buNone/>
                      </a:pPr>
                      <a:r>
                        <a:rPr lang="zh-CN" altLang="en-US" sz="1800">
                          <a:sym typeface="+mn-ea"/>
                        </a:rPr>
                        <a:t>压不住</a:t>
                      </a:r>
                      <a:endParaRPr lang="zh-CN" altLang="en-US" sz="1800"/>
                    </a:p>
                  </a:txBody>
                  <a:tcPr/>
                </a:tc>
                <a:tc>
                  <a:txBody>
                    <a:bodyPr/>
                    <a:p>
                      <a:pPr algn="ctr">
                        <a:buNone/>
                      </a:pPr>
                      <a:r>
                        <a:rPr lang="zh-CN" altLang="en-US" sz="1800">
                          <a:sym typeface="+mn-ea"/>
                        </a:rPr>
                        <a:t>压不住</a:t>
                      </a:r>
                      <a:endParaRPr lang="zh-CN" altLang="en-US" sz="1800"/>
                    </a:p>
                  </a:txBody>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479425" y="1691640"/>
            <a:ext cx="8158480" cy="2837180"/>
          </a:xfrm>
          <a:prstGeom prst="rect">
            <a:avLst/>
          </a:prstGeom>
          <a:noFill/>
        </p:spPr>
        <p:txBody>
          <a:bodyPr wrap="square" rtlCol="0" anchor="t">
            <a:noAutofit/>
          </a:bodyPr>
          <a:p>
            <a:endParaRPr lang="zh-CN" altLang="en-US" sz="2000">
              <a:sym typeface="+mn-ea"/>
            </a:endParaRPr>
          </a:p>
        </p:txBody>
      </p:sp>
      <p:pic>
        <p:nvPicPr>
          <p:cNvPr id="7" name="图片 6"/>
          <p:cNvPicPr>
            <a:picLocks noChangeAspect="1"/>
          </p:cNvPicPr>
          <p:nvPr>
            <p:custDataLst>
              <p:tags r:id="rId1"/>
            </p:custDataLst>
          </p:nvPr>
        </p:nvPicPr>
        <p:blipFill>
          <a:blip r:embed="rId2"/>
          <a:stretch>
            <a:fillRect/>
          </a:stretch>
        </p:blipFill>
        <p:spPr>
          <a:xfrm>
            <a:off x="6169025" y="1958975"/>
            <a:ext cx="5507355" cy="3708400"/>
          </a:xfrm>
          <a:prstGeom prst="rect">
            <a:avLst/>
          </a:prstGeom>
        </p:spPr>
      </p:pic>
      <p:pic>
        <p:nvPicPr>
          <p:cNvPr id="2" name="图片 1"/>
          <p:cNvPicPr>
            <a:picLocks noChangeAspect="1"/>
          </p:cNvPicPr>
          <p:nvPr>
            <p:custDataLst>
              <p:tags r:id="rId3"/>
            </p:custDataLst>
          </p:nvPr>
        </p:nvPicPr>
        <p:blipFill>
          <a:blip r:embed="rId4"/>
          <a:srcRect r="28829"/>
          <a:stretch>
            <a:fillRect/>
          </a:stretch>
        </p:blipFill>
        <p:spPr>
          <a:xfrm>
            <a:off x="298450" y="1854835"/>
            <a:ext cx="5095875" cy="4115435"/>
          </a:xfrm>
          <a:prstGeom prst="rect">
            <a:avLst/>
          </a:prstGeom>
        </p:spPr>
      </p:pic>
      <p:sp>
        <p:nvSpPr>
          <p:cNvPr id="3" name="文本框 2"/>
          <p:cNvSpPr txBox="1"/>
          <p:nvPr/>
        </p:nvSpPr>
        <p:spPr>
          <a:xfrm>
            <a:off x="1313815" y="901700"/>
            <a:ext cx="9563100" cy="953135"/>
          </a:xfrm>
          <a:prstGeom prst="rect">
            <a:avLst/>
          </a:prstGeom>
          <a:noFill/>
        </p:spPr>
        <p:txBody>
          <a:bodyPr wrap="square" rtlCol="0" anchor="t">
            <a:spAutoFit/>
          </a:bodyPr>
          <a:p>
            <a:r>
              <a:rPr kumimoji="1" lang="en-US" altLang="zh-CN" sz="2800" b="1" dirty="0">
                <a:solidFill>
                  <a:prstClr val="black"/>
                </a:solidFill>
                <a:latin typeface="华文楷体" panose="02010600040101010101" charset="-122"/>
                <a:ea typeface="华文楷体" panose="02010600040101010101" charset="-122"/>
                <a:cs typeface="华文楷体" panose="02010600040101010101" charset="-122"/>
                <a:sym typeface="+mn-ea"/>
              </a:rPr>
              <a:t>       </a:t>
            </a:r>
            <a:r>
              <a:rPr kumimoji="1" lang="zh-CN" altLang="en-US" sz="2800" dirty="0">
                <a:solidFill>
                  <a:prstClr val="black"/>
                </a:solidFill>
                <a:latin typeface="华文楷体" panose="02010600040101010101" charset="-122"/>
                <a:ea typeface="华文楷体" panose="02010600040101010101" charset="-122"/>
                <a:cs typeface="华文楷体" panose="02010600040101010101" charset="-122"/>
                <a:sym typeface="+mn-ea"/>
              </a:rPr>
              <a:t>搭建了一个基于</a:t>
            </a:r>
            <a:r>
              <a:rPr kumimoji="1" lang="en-US" altLang="zh-CN" sz="2800" dirty="0">
                <a:solidFill>
                  <a:prstClr val="black"/>
                </a:solidFill>
                <a:latin typeface="华文楷体" panose="02010600040101010101" charset="-122"/>
                <a:ea typeface="华文楷体" panose="02010600040101010101" charset="-122"/>
                <a:cs typeface="华文楷体" panose="02010600040101010101" charset="-122"/>
                <a:sym typeface="+mn-ea"/>
              </a:rPr>
              <a:t>C++</a:t>
            </a:r>
            <a:r>
              <a:rPr kumimoji="1" lang="zh-CN" altLang="en-US" sz="2800" dirty="0">
                <a:solidFill>
                  <a:prstClr val="black"/>
                </a:solidFill>
                <a:latin typeface="华文楷体" panose="02010600040101010101" charset="-122"/>
                <a:ea typeface="华文楷体" panose="02010600040101010101" charset="-122"/>
                <a:cs typeface="华文楷体" panose="02010600040101010101" charset="-122"/>
                <a:sym typeface="+mn-ea"/>
              </a:rPr>
              <a:t>的仿真软件，可以通过更改里面的参数，对变量进行定性的研究</a:t>
            </a:r>
            <a:endParaRPr kumimoji="1" lang="zh-CN" altLang="en-US" sz="2800" dirty="0">
              <a:solidFill>
                <a:prstClr val="black"/>
              </a:solidFill>
              <a:latin typeface="华文楷体" panose="02010600040101010101" charset="-122"/>
              <a:ea typeface="华文楷体" panose="02010600040101010101" charset="-122"/>
              <a:cs typeface="华文楷体" panose="02010600040101010101" charset="-122"/>
              <a:sym typeface="+mn-ea"/>
            </a:endParaRPr>
          </a:p>
        </p:txBody>
      </p:sp>
      <p:sp>
        <p:nvSpPr>
          <p:cNvPr id="5" name="文本框 4"/>
          <p:cNvSpPr txBox="1"/>
          <p:nvPr>
            <p:custDataLst>
              <p:tags r:id="rId5"/>
            </p:custDataLst>
          </p:nvPr>
        </p:nvSpPr>
        <p:spPr>
          <a:xfrm>
            <a:off x="1212215" y="275590"/>
            <a:ext cx="6096000" cy="521970"/>
          </a:xfrm>
          <a:prstGeom prst="rect">
            <a:avLst/>
          </a:prstGeom>
          <a:noFill/>
        </p:spPr>
        <p:txBody>
          <a:bodyPr wrap="square" rtlCol="0" anchor="t">
            <a:spAutoFit/>
          </a:bodyPr>
          <a:p>
            <a:pPr algn="l">
              <a:buClrTx/>
              <a:buSzTx/>
              <a:buFontTx/>
            </a:pPr>
            <a:r>
              <a:rPr lang="zh-CN" altLang="en-US" sz="2800" b="1" dirty="0">
                <a:solidFill>
                  <a:srgbClr val="18478F"/>
                </a:solidFill>
                <a:latin typeface="华文楷体" panose="02010600040101010101" charset="-122"/>
                <a:ea typeface="华文楷体" panose="02010600040101010101" charset="-122"/>
                <a:cs typeface="Open Sans" panose="020B0606030504020204" pitchFamily="34" charset="0"/>
                <a:sym typeface="+mn-ea"/>
              </a:rPr>
              <a:t>实验验证</a:t>
            </a:r>
            <a:endParaRPr lang="zh-CN" altLang="en-US" sz="2800" b="1" dirty="0">
              <a:solidFill>
                <a:srgbClr val="18478F"/>
              </a:solidFill>
              <a:latin typeface="华文楷体" panose="02010600040101010101" charset="-122"/>
              <a:ea typeface="华文楷体" panose="02010600040101010101" charset="-122"/>
              <a:cs typeface="Open Sans" panose="020B0606030504020204" pitchFamily="34" charset="0"/>
              <a:sym typeface="+mn-ea"/>
            </a:endParaRPr>
          </a:p>
        </p:txBody>
      </p:sp>
      <p:pic>
        <p:nvPicPr>
          <p:cNvPr id="8" name="图片 7"/>
          <p:cNvPicPr>
            <a:picLocks noChangeAspect="1"/>
          </p:cNvPicPr>
          <p:nvPr>
            <p:custDataLst>
              <p:tags r:id="rId6"/>
            </p:custDataLst>
          </p:nvPr>
        </p:nvPicPr>
        <p:blipFill>
          <a:blip r:embed="rId7"/>
          <a:stretch>
            <a:fillRect/>
          </a:stretch>
        </p:blipFill>
        <p:spPr>
          <a:xfrm>
            <a:off x="1605915" y="4528820"/>
            <a:ext cx="4371340" cy="21082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479425" y="1691640"/>
            <a:ext cx="8158480" cy="2837180"/>
          </a:xfrm>
          <a:prstGeom prst="rect">
            <a:avLst/>
          </a:prstGeom>
          <a:noFill/>
        </p:spPr>
        <p:txBody>
          <a:bodyPr wrap="square" rtlCol="0" anchor="t">
            <a:noAutofit/>
          </a:bodyPr>
          <a:p>
            <a:endParaRPr lang="zh-CN" altLang="en-US" sz="2000">
              <a:sym typeface="+mn-ea"/>
            </a:endParaRPr>
          </a:p>
        </p:txBody>
      </p:sp>
      <p:pic>
        <p:nvPicPr>
          <p:cNvPr id="3" name="图片 2" descr="屏幕录制 2023-12-09 131901"/>
          <p:cNvPicPr>
            <a:picLocks noChangeAspect="1"/>
          </p:cNvPicPr>
          <p:nvPr/>
        </p:nvPicPr>
        <p:blipFill>
          <a:blip r:embed="rId1"/>
          <a:stretch>
            <a:fillRect/>
          </a:stretch>
        </p:blipFill>
        <p:spPr>
          <a:xfrm>
            <a:off x="1621155" y="2085975"/>
            <a:ext cx="4199890" cy="3451225"/>
          </a:xfrm>
          <a:prstGeom prst="rect">
            <a:avLst/>
          </a:prstGeom>
        </p:spPr>
      </p:pic>
      <p:pic>
        <p:nvPicPr>
          <p:cNvPr id="5" name="图片 4" descr="屏幕录制 2023-12-09 132042"/>
          <p:cNvPicPr>
            <a:picLocks noChangeAspect="1"/>
          </p:cNvPicPr>
          <p:nvPr>
            <p:custDataLst>
              <p:tags r:id="rId2"/>
            </p:custDataLst>
          </p:nvPr>
        </p:nvPicPr>
        <p:blipFill>
          <a:blip r:embed="rId3"/>
          <a:stretch>
            <a:fillRect/>
          </a:stretch>
        </p:blipFill>
        <p:spPr>
          <a:xfrm>
            <a:off x="6280150" y="2040890"/>
            <a:ext cx="4253865" cy="3496310"/>
          </a:xfrm>
          <a:prstGeom prst="rect">
            <a:avLst/>
          </a:prstGeom>
        </p:spPr>
      </p:pic>
      <p:sp>
        <p:nvSpPr>
          <p:cNvPr id="6" name="文本框 5"/>
          <p:cNvSpPr txBox="1"/>
          <p:nvPr>
            <p:custDataLst>
              <p:tags r:id="rId4"/>
            </p:custDataLst>
          </p:nvPr>
        </p:nvSpPr>
        <p:spPr>
          <a:xfrm>
            <a:off x="1544320" y="1268730"/>
            <a:ext cx="7828915" cy="587375"/>
          </a:xfrm>
          <a:prstGeom prst="rect">
            <a:avLst/>
          </a:prstGeom>
          <a:noFill/>
        </p:spPr>
        <p:txBody>
          <a:bodyPr wrap="square" rtlCol="0" anchor="t">
            <a:noAutofit/>
          </a:bodyPr>
          <a:p>
            <a:r>
              <a:rPr kumimoji="1" lang="zh-CN" altLang="en-US" sz="2800" dirty="0">
                <a:solidFill>
                  <a:prstClr val="black"/>
                </a:solidFill>
                <a:latin typeface="华文楷体" panose="02010600040101010101" charset="-122"/>
                <a:ea typeface="华文楷体" panose="02010600040101010101" charset="-122"/>
                <a:cs typeface="华文楷体" panose="02010600040101010101" charset="-122"/>
                <a:sym typeface="+mn-ea"/>
              </a:rPr>
              <a:t>改变大气压强</a:t>
            </a:r>
            <a:endParaRPr kumimoji="1" lang="zh-CN" altLang="en-US" sz="2800" dirty="0">
              <a:solidFill>
                <a:prstClr val="black"/>
              </a:solidFill>
              <a:latin typeface="华文楷体" panose="02010600040101010101" charset="-122"/>
              <a:ea typeface="华文楷体" panose="02010600040101010101" charset="-122"/>
              <a:cs typeface="华文楷体" panose="02010600040101010101" charset="-122"/>
              <a:sym typeface="+mn-ea"/>
            </a:endParaRPr>
          </a:p>
        </p:txBody>
      </p:sp>
      <p:sp>
        <p:nvSpPr>
          <p:cNvPr id="2" name="文本框 1"/>
          <p:cNvSpPr txBox="1"/>
          <p:nvPr>
            <p:custDataLst>
              <p:tags r:id="rId5"/>
            </p:custDataLst>
          </p:nvPr>
        </p:nvSpPr>
        <p:spPr>
          <a:xfrm>
            <a:off x="1212215" y="275590"/>
            <a:ext cx="6096000" cy="521970"/>
          </a:xfrm>
          <a:prstGeom prst="rect">
            <a:avLst/>
          </a:prstGeom>
          <a:noFill/>
        </p:spPr>
        <p:txBody>
          <a:bodyPr wrap="square" rtlCol="0" anchor="t">
            <a:spAutoFit/>
          </a:bodyPr>
          <a:p>
            <a:pPr algn="l">
              <a:buClrTx/>
              <a:buSzTx/>
              <a:buFontTx/>
            </a:pPr>
            <a:r>
              <a:rPr lang="zh-CN" altLang="en-US" sz="2800" b="1" dirty="0">
                <a:solidFill>
                  <a:srgbClr val="18478F"/>
                </a:solidFill>
                <a:latin typeface="华文楷体" panose="02010600040101010101" charset="-122"/>
                <a:ea typeface="华文楷体" panose="02010600040101010101" charset="-122"/>
                <a:cs typeface="Open Sans" panose="020B0606030504020204" pitchFamily="34" charset="0"/>
                <a:sym typeface="+mn-ea"/>
              </a:rPr>
              <a:t>实验验证</a:t>
            </a:r>
            <a:endParaRPr lang="zh-CN" altLang="en-US" sz="2800" b="1" dirty="0">
              <a:solidFill>
                <a:srgbClr val="18478F"/>
              </a:solidFill>
              <a:latin typeface="华文楷体" panose="02010600040101010101" charset="-122"/>
              <a:ea typeface="华文楷体" panose="02010600040101010101" charset="-122"/>
              <a:cs typeface="Open Sans" panose="020B0606030504020204" pitchFamily="34" charset="0"/>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479425" y="1691640"/>
            <a:ext cx="8158480" cy="2837180"/>
          </a:xfrm>
          <a:prstGeom prst="rect">
            <a:avLst/>
          </a:prstGeom>
          <a:noFill/>
        </p:spPr>
        <p:txBody>
          <a:bodyPr wrap="square" rtlCol="0" anchor="t">
            <a:noAutofit/>
          </a:bodyPr>
          <a:p>
            <a:endParaRPr lang="zh-CN" altLang="en-US" sz="2000">
              <a:sym typeface="+mn-ea"/>
            </a:endParaRPr>
          </a:p>
        </p:txBody>
      </p:sp>
      <p:pic>
        <p:nvPicPr>
          <p:cNvPr id="3" name="图片 2" descr="屏幕录制 2023-12-09 131901"/>
          <p:cNvPicPr>
            <a:picLocks noChangeAspect="1"/>
          </p:cNvPicPr>
          <p:nvPr/>
        </p:nvPicPr>
        <p:blipFill>
          <a:blip r:embed="rId1"/>
          <a:stretch>
            <a:fillRect/>
          </a:stretch>
        </p:blipFill>
        <p:spPr>
          <a:xfrm>
            <a:off x="1621155" y="2085975"/>
            <a:ext cx="4199890" cy="3451225"/>
          </a:xfrm>
          <a:prstGeom prst="rect">
            <a:avLst/>
          </a:prstGeom>
        </p:spPr>
      </p:pic>
      <p:pic>
        <p:nvPicPr>
          <p:cNvPr id="5" name="图片 4" descr="屏幕录制 2023-12-09 132042"/>
          <p:cNvPicPr>
            <a:picLocks noChangeAspect="1"/>
          </p:cNvPicPr>
          <p:nvPr>
            <p:custDataLst>
              <p:tags r:id="rId2"/>
            </p:custDataLst>
          </p:nvPr>
        </p:nvPicPr>
        <p:blipFill>
          <a:blip r:embed="rId3"/>
          <a:stretch>
            <a:fillRect/>
          </a:stretch>
        </p:blipFill>
        <p:spPr>
          <a:xfrm>
            <a:off x="6280150" y="2040890"/>
            <a:ext cx="4253865" cy="3496310"/>
          </a:xfrm>
          <a:prstGeom prst="rect">
            <a:avLst/>
          </a:prstGeom>
        </p:spPr>
      </p:pic>
      <p:sp>
        <p:nvSpPr>
          <p:cNvPr id="6" name="文本框 5"/>
          <p:cNvSpPr txBox="1"/>
          <p:nvPr>
            <p:custDataLst>
              <p:tags r:id="rId4"/>
            </p:custDataLst>
          </p:nvPr>
        </p:nvSpPr>
        <p:spPr>
          <a:xfrm>
            <a:off x="1544320" y="1268730"/>
            <a:ext cx="7828915" cy="587375"/>
          </a:xfrm>
          <a:prstGeom prst="rect">
            <a:avLst/>
          </a:prstGeom>
          <a:noFill/>
        </p:spPr>
        <p:txBody>
          <a:bodyPr wrap="square" rtlCol="0" anchor="t">
            <a:noAutofit/>
          </a:bodyPr>
          <a:p>
            <a:r>
              <a:rPr kumimoji="1" lang="zh-CN" altLang="en-US" sz="2800" dirty="0">
                <a:solidFill>
                  <a:prstClr val="black"/>
                </a:solidFill>
                <a:latin typeface="华文楷体" panose="02010600040101010101" charset="-122"/>
                <a:ea typeface="华文楷体" panose="02010600040101010101" charset="-122"/>
                <a:cs typeface="华文楷体" panose="02010600040101010101" charset="-122"/>
                <a:sym typeface="+mn-ea"/>
              </a:rPr>
              <a:t>改变纸的硬度</a:t>
            </a:r>
            <a:endParaRPr kumimoji="1" lang="zh-CN" altLang="en-US" sz="2800" dirty="0">
              <a:solidFill>
                <a:prstClr val="black"/>
              </a:solidFill>
              <a:latin typeface="华文楷体" panose="02010600040101010101" charset="-122"/>
              <a:ea typeface="华文楷体" panose="02010600040101010101" charset="-122"/>
              <a:cs typeface="华文楷体" panose="02010600040101010101" charset="-122"/>
              <a:sym typeface="+mn-ea"/>
            </a:endParaRPr>
          </a:p>
        </p:txBody>
      </p:sp>
      <p:sp>
        <p:nvSpPr>
          <p:cNvPr id="2" name="文本框 1"/>
          <p:cNvSpPr txBox="1"/>
          <p:nvPr>
            <p:custDataLst>
              <p:tags r:id="rId5"/>
            </p:custDataLst>
          </p:nvPr>
        </p:nvSpPr>
        <p:spPr>
          <a:xfrm>
            <a:off x="1212215" y="275590"/>
            <a:ext cx="6096000" cy="521970"/>
          </a:xfrm>
          <a:prstGeom prst="rect">
            <a:avLst/>
          </a:prstGeom>
          <a:noFill/>
        </p:spPr>
        <p:txBody>
          <a:bodyPr wrap="square" rtlCol="0" anchor="t">
            <a:spAutoFit/>
          </a:bodyPr>
          <a:p>
            <a:pPr algn="l">
              <a:buClrTx/>
              <a:buSzTx/>
              <a:buFontTx/>
            </a:pPr>
            <a:r>
              <a:rPr lang="zh-CN" altLang="en-US" sz="2800" b="1" dirty="0">
                <a:solidFill>
                  <a:srgbClr val="18478F"/>
                </a:solidFill>
                <a:latin typeface="华文楷体" panose="02010600040101010101" charset="-122"/>
                <a:ea typeface="华文楷体" panose="02010600040101010101" charset="-122"/>
                <a:cs typeface="Open Sans" panose="020B0606030504020204" pitchFamily="34" charset="0"/>
                <a:sym typeface="+mn-ea"/>
              </a:rPr>
              <a:t>实验验证</a:t>
            </a:r>
            <a:endParaRPr lang="zh-CN" altLang="en-US" sz="2800" b="1" dirty="0">
              <a:solidFill>
                <a:srgbClr val="18478F"/>
              </a:solidFill>
              <a:latin typeface="华文楷体" panose="02010600040101010101" charset="-122"/>
              <a:ea typeface="华文楷体" panose="02010600040101010101" charset="-122"/>
              <a:cs typeface="Open Sans" panose="020B0606030504020204" pitchFamily="34" charset="0"/>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custDataLst>
              <p:tags r:id="rId1"/>
            </p:custDataLst>
          </p:nvPr>
        </p:nvSpPr>
        <p:spPr>
          <a:xfrm>
            <a:off x="1212215" y="275590"/>
            <a:ext cx="6096000" cy="521970"/>
          </a:xfrm>
          <a:prstGeom prst="rect">
            <a:avLst/>
          </a:prstGeom>
          <a:noFill/>
        </p:spPr>
        <p:txBody>
          <a:bodyPr wrap="square" rtlCol="0" anchor="t">
            <a:spAutoFit/>
          </a:bodyPr>
          <a:p>
            <a:pPr algn="l">
              <a:buClrTx/>
              <a:buSzTx/>
              <a:buFontTx/>
            </a:pPr>
            <a:r>
              <a:rPr lang="zh-CN" altLang="en-US" sz="2800" b="1" dirty="0">
                <a:solidFill>
                  <a:srgbClr val="18478F"/>
                </a:solidFill>
                <a:latin typeface="华文楷体" panose="02010600040101010101" charset="-122"/>
                <a:ea typeface="华文楷体" panose="02010600040101010101" charset="-122"/>
                <a:cs typeface="Open Sans" panose="020B0606030504020204" pitchFamily="34" charset="0"/>
                <a:sym typeface="+mn-ea"/>
              </a:rPr>
              <a:t>实验验证</a:t>
            </a:r>
            <a:endParaRPr lang="zh-CN" altLang="en-US" sz="2800" b="1" dirty="0">
              <a:solidFill>
                <a:srgbClr val="18478F"/>
              </a:solidFill>
              <a:latin typeface="华文楷体" panose="02010600040101010101" charset="-122"/>
              <a:ea typeface="华文楷体" panose="02010600040101010101" charset="-122"/>
              <a:cs typeface="Open Sans" panose="020B0606030504020204" pitchFamily="34" charset="0"/>
              <a:sym typeface="+mn-ea"/>
            </a:endParaRPr>
          </a:p>
        </p:txBody>
      </p:sp>
      <p:pic>
        <p:nvPicPr>
          <p:cNvPr id="2" name="图片 1"/>
          <p:cNvPicPr>
            <a:picLocks noChangeAspect="1"/>
          </p:cNvPicPr>
          <p:nvPr>
            <p:custDataLst>
              <p:tags r:id="rId2"/>
            </p:custDataLst>
          </p:nvPr>
        </p:nvPicPr>
        <p:blipFill>
          <a:blip r:embed="rId3"/>
          <a:stretch>
            <a:fillRect/>
          </a:stretch>
        </p:blipFill>
        <p:spPr>
          <a:xfrm>
            <a:off x="3835400" y="1635760"/>
            <a:ext cx="7990840" cy="3978910"/>
          </a:xfrm>
          <a:prstGeom prst="rect">
            <a:avLst/>
          </a:prstGeom>
        </p:spPr>
      </p:pic>
      <p:sp>
        <p:nvSpPr>
          <p:cNvPr id="3" name="文本框 2"/>
          <p:cNvSpPr txBox="1"/>
          <p:nvPr/>
        </p:nvSpPr>
        <p:spPr>
          <a:xfrm>
            <a:off x="523875" y="1722755"/>
            <a:ext cx="2969260" cy="3613785"/>
          </a:xfrm>
          <a:prstGeom prst="rect">
            <a:avLst/>
          </a:prstGeom>
          <a:noFill/>
        </p:spPr>
        <p:txBody>
          <a:bodyPr wrap="square" rtlCol="0" anchor="t">
            <a:noAutofit/>
          </a:bodyPr>
          <a:p>
            <a:pPr algn="l">
              <a:buClrTx/>
              <a:buSzTx/>
              <a:buFontTx/>
            </a:pPr>
            <a:r>
              <a:rPr kumimoji="1" lang="zh-CN" altLang="en-US" sz="2800" dirty="0">
                <a:solidFill>
                  <a:prstClr val="black"/>
                </a:solidFill>
                <a:latin typeface="华文楷体" panose="02010600040101010101" charset="-122"/>
                <a:ea typeface="华文楷体" panose="02010600040101010101" charset="-122"/>
                <a:cs typeface="华文楷体" panose="02010600040101010101" charset="-122"/>
                <a:sym typeface="+mn-ea"/>
              </a:rPr>
              <a:t>使用了comsol软件提供的环境，其中包括但不仅限于一个固体力学模型，一个流体力学的模型以及各种几何物体的建模。</a:t>
            </a:r>
            <a:endParaRPr kumimoji="1" lang="zh-CN" altLang="en-US" sz="2800" dirty="0">
              <a:solidFill>
                <a:prstClr val="black"/>
              </a:solidFill>
              <a:latin typeface="华文楷体" panose="02010600040101010101" charset="-122"/>
              <a:ea typeface="华文楷体" panose="02010600040101010101" charset="-122"/>
              <a:cs typeface="华文楷体" panose="02010600040101010101"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custDataLst>
              <p:tags r:id="rId1"/>
            </p:custDataLst>
          </p:nvPr>
        </p:nvSpPr>
        <p:spPr>
          <a:xfrm>
            <a:off x="1212215" y="275590"/>
            <a:ext cx="6096000" cy="521970"/>
          </a:xfrm>
          <a:prstGeom prst="rect">
            <a:avLst/>
          </a:prstGeom>
          <a:noFill/>
        </p:spPr>
        <p:txBody>
          <a:bodyPr wrap="square" rtlCol="0" anchor="t">
            <a:spAutoFit/>
          </a:bodyPr>
          <a:p>
            <a:pPr>
              <a:buClrTx/>
              <a:buSzTx/>
              <a:buFontTx/>
            </a:pPr>
            <a:r>
              <a:rPr lang="zh-CN" altLang="en-US" sz="2800" b="1" dirty="0">
                <a:solidFill>
                  <a:srgbClr val="18478F"/>
                </a:solidFill>
                <a:latin typeface="华文楷体" panose="02010600040101010101" charset="-122"/>
                <a:ea typeface="华文楷体" panose="02010600040101010101" charset="-122"/>
                <a:cs typeface="Open Sans" panose="020B0606030504020204" pitchFamily="34" charset="0"/>
                <a:sym typeface="+mn-ea"/>
              </a:rPr>
              <a:t>实验验证</a:t>
            </a:r>
            <a:endParaRPr lang="zh-CN" altLang="en-US" sz="2800" b="1" dirty="0">
              <a:solidFill>
                <a:srgbClr val="18478F"/>
              </a:solidFill>
              <a:latin typeface="华文楷体" panose="02010600040101010101" charset="-122"/>
              <a:ea typeface="华文楷体" panose="02010600040101010101" charset="-122"/>
              <a:cs typeface="Open Sans" panose="020B0606030504020204" pitchFamily="34" charset="0"/>
              <a:sym typeface="+mn-ea"/>
            </a:endParaRPr>
          </a:p>
        </p:txBody>
      </p:sp>
      <p:pic>
        <p:nvPicPr>
          <p:cNvPr id="103" name="图片 102"/>
          <p:cNvPicPr/>
          <p:nvPr/>
        </p:nvPicPr>
        <p:blipFill>
          <a:blip r:embed="rId2"/>
          <a:srcRect l="674" r="699"/>
          <a:stretch>
            <a:fillRect/>
          </a:stretch>
        </p:blipFill>
        <p:spPr>
          <a:xfrm>
            <a:off x="702310" y="1950085"/>
            <a:ext cx="4992370" cy="3105785"/>
          </a:xfrm>
          <a:prstGeom prst="rect">
            <a:avLst/>
          </a:prstGeom>
          <a:noFill/>
          <a:ln w="9525">
            <a:noFill/>
          </a:ln>
        </p:spPr>
      </p:pic>
      <p:sp>
        <p:nvSpPr>
          <p:cNvPr id="10" name="文本框 9"/>
          <p:cNvSpPr txBox="1"/>
          <p:nvPr>
            <p:custDataLst>
              <p:tags r:id="rId3"/>
            </p:custDataLst>
          </p:nvPr>
        </p:nvSpPr>
        <p:spPr>
          <a:xfrm>
            <a:off x="1631950" y="1604010"/>
            <a:ext cx="3529330" cy="697230"/>
          </a:xfrm>
          <a:prstGeom prst="rect">
            <a:avLst/>
          </a:prstGeom>
          <a:noFill/>
        </p:spPr>
        <p:txBody>
          <a:bodyPr wrap="square" rtlCol="0" anchor="t">
            <a:noAutofit/>
          </a:bodyPr>
          <a:p>
            <a:pPr algn="l">
              <a:buClrTx/>
              <a:buSzTx/>
              <a:buFontTx/>
            </a:pPr>
            <a:r>
              <a:rPr kumimoji="1" lang="zh-CN" altLang="en-US" sz="2000" b="1" dirty="0">
                <a:solidFill>
                  <a:prstClr val="black"/>
                </a:solidFill>
                <a:latin typeface="华文楷体" panose="02010600040101010101" charset="-122"/>
                <a:ea typeface="华文楷体" panose="02010600040101010101" charset="-122"/>
                <a:cs typeface="华文楷体" panose="02010600040101010101" charset="-122"/>
                <a:sym typeface="+mn-ea"/>
              </a:rPr>
              <a:t>小球速度与时间的关系曲线</a:t>
            </a:r>
            <a:endParaRPr kumimoji="1" lang="zh-CN" altLang="en-US" sz="2000" b="1" dirty="0">
              <a:solidFill>
                <a:prstClr val="black"/>
              </a:solidFill>
              <a:latin typeface="华文楷体" panose="02010600040101010101" charset="-122"/>
              <a:ea typeface="华文楷体" panose="02010600040101010101" charset="-122"/>
              <a:cs typeface="华文楷体" panose="02010600040101010101" charset="-122"/>
              <a:sym typeface="+mn-ea"/>
            </a:endParaRPr>
          </a:p>
        </p:txBody>
      </p:sp>
      <p:sp>
        <p:nvSpPr>
          <p:cNvPr id="11" name="文本框 10"/>
          <p:cNvSpPr txBox="1"/>
          <p:nvPr>
            <p:custDataLst>
              <p:tags r:id="rId4"/>
            </p:custDataLst>
          </p:nvPr>
        </p:nvSpPr>
        <p:spPr>
          <a:xfrm>
            <a:off x="6096635" y="1384300"/>
            <a:ext cx="5922010" cy="697230"/>
          </a:xfrm>
          <a:prstGeom prst="rect">
            <a:avLst/>
          </a:prstGeom>
          <a:noFill/>
        </p:spPr>
        <p:txBody>
          <a:bodyPr wrap="square" rtlCol="0" anchor="t">
            <a:noAutofit/>
          </a:bodyPr>
          <a:p>
            <a:pPr algn="l">
              <a:buClrTx/>
              <a:buSzTx/>
              <a:buFontTx/>
            </a:pPr>
            <a:r>
              <a:rPr kumimoji="1" lang="zh-CN" altLang="en-US" sz="2000" b="1" dirty="0">
                <a:solidFill>
                  <a:prstClr val="black"/>
                </a:solidFill>
                <a:latin typeface="华文楷体" panose="02010600040101010101" charset="-122"/>
                <a:ea typeface="华文楷体" panose="02010600040101010101" charset="-122"/>
                <a:cs typeface="华文楷体" panose="02010600040101010101" charset="-122"/>
                <a:sym typeface="+mn-ea"/>
              </a:rPr>
              <a:t>尺子与纸的接触点距桌面的高度与时间的关系曲线</a:t>
            </a:r>
            <a:endParaRPr kumimoji="1" lang="zh-CN" altLang="en-US" sz="2000" b="1" dirty="0">
              <a:solidFill>
                <a:prstClr val="black"/>
              </a:solidFill>
              <a:latin typeface="华文楷体" panose="02010600040101010101" charset="-122"/>
              <a:ea typeface="华文楷体" panose="02010600040101010101" charset="-122"/>
              <a:cs typeface="华文楷体" panose="02010600040101010101" charset="-122"/>
              <a:sym typeface="+mn-ea"/>
            </a:endParaRPr>
          </a:p>
        </p:txBody>
      </p:sp>
      <p:pic>
        <p:nvPicPr>
          <p:cNvPr id="12" name="图片 11"/>
          <p:cNvPicPr>
            <a:picLocks noChangeAspect="1"/>
          </p:cNvPicPr>
          <p:nvPr>
            <p:custDataLst>
              <p:tags r:id="rId5"/>
            </p:custDataLst>
          </p:nvPr>
        </p:nvPicPr>
        <p:blipFill>
          <a:blip r:embed="rId6"/>
          <a:stretch>
            <a:fillRect/>
          </a:stretch>
        </p:blipFill>
        <p:spPr>
          <a:xfrm>
            <a:off x="6191250" y="1950085"/>
            <a:ext cx="5733415" cy="330263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custDataLst>
              <p:tags r:id="rId1"/>
            </p:custDataLst>
          </p:nvPr>
        </p:nvSpPr>
        <p:spPr>
          <a:xfrm>
            <a:off x="1212215" y="275590"/>
            <a:ext cx="6096000" cy="521970"/>
          </a:xfrm>
          <a:prstGeom prst="rect">
            <a:avLst/>
          </a:prstGeom>
          <a:noFill/>
        </p:spPr>
        <p:txBody>
          <a:bodyPr wrap="square" rtlCol="0" anchor="t">
            <a:spAutoFit/>
          </a:bodyPr>
          <a:p>
            <a:pPr>
              <a:buClrTx/>
              <a:buSzTx/>
              <a:buFontTx/>
            </a:pPr>
            <a:r>
              <a:rPr lang="zh-CN" altLang="en-US" sz="2800" b="1" dirty="0">
                <a:solidFill>
                  <a:srgbClr val="18478F"/>
                </a:solidFill>
                <a:latin typeface="华文楷体" panose="02010600040101010101" charset="-122"/>
                <a:ea typeface="华文楷体" panose="02010600040101010101" charset="-122"/>
                <a:cs typeface="Open Sans" panose="020B0606030504020204" pitchFamily="34" charset="0"/>
                <a:sym typeface="+mn-ea"/>
              </a:rPr>
              <a:t>实验验证</a:t>
            </a:r>
            <a:endParaRPr lang="zh-CN" altLang="en-US" sz="2800" b="1" dirty="0">
              <a:solidFill>
                <a:srgbClr val="18478F"/>
              </a:solidFill>
              <a:latin typeface="华文楷体" panose="02010600040101010101" charset="-122"/>
              <a:ea typeface="华文楷体" panose="02010600040101010101" charset="-122"/>
              <a:cs typeface="Open Sans" panose="020B0606030504020204" pitchFamily="34" charset="0"/>
              <a:sym typeface="+mn-ea"/>
            </a:endParaRPr>
          </a:p>
        </p:txBody>
      </p:sp>
      <p:graphicFrame>
        <p:nvGraphicFramePr>
          <p:cNvPr id="3" name="表格 2"/>
          <p:cNvGraphicFramePr/>
          <p:nvPr>
            <p:custDataLst>
              <p:tags r:id="rId2"/>
            </p:custDataLst>
          </p:nvPr>
        </p:nvGraphicFramePr>
        <p:xfrm>
          <a:off x="1212215" y="1496695"/>
          <a:ext cx="9608820" cy="3630930"/>
        </p:xfrm>
        <a:graphic>
          <a:graphicData uri="http://schemas.openxmlformats.org/drawingml/2006/table">
            <a:tbl>
              <a:tblPr firstRow="1" bandRow="1">
                <a:tableStyleId>{5C22544A-7EE6-4342-B048-85BDC9FD1C3A}</a:tableStyleId>
              </a:tblPr>
              <a:tblGrid>
                <a:gridCol w="3455670"/>
                <a:gridCol w="1864995"/>
                <a:gridCol w="2160270"/>
                <a:gridCol w="2127885"/>
              </a:tblGrid>
              <a:tr h="322580">
                <a:tc>
                  <a:txBody>
                    <a:bodyPr/>
                    <a:p>
                      <a:pPr algn="ctr">
                        <a:buNone/>
                      </a:pPr>
                      <a:r>
                        <a:rPr lang="zh-CN" altLang="en-US"/>
                        <a:t>小球与尺子第一次接触的速度</a:t>
                      </a:r>
                      <a:r>
                        <a:rPr lang="en-US" altLang="zh-CN"/>
                        <a:t> v0 (m/s)</a:t>
                      </a:r>
                      <a:endParaRPr lang="en-US" altLang="zh-CN"/>
                    </a:p>
                  </a:txBody>
                  <a:tcPr/>
                </a:tc>
                <a:tc>
                  <a:txBody>
                    <a:bodyPr/>
                    <a:p>
                      <a:pPr algn="ctr">
                        <a:buNone/>
                      </a:pPr>
                      <a:r>
                        <a:rPr lang="en-US" altLang="zh-CN"/>
                        <a:t>0.50</a:t>
                      </a:r>
                      <a:endParaRPr lang="en-US" altLang="zh-CN"/>
                    </a:p>
                  </a:txBody>
                  <a:tcPr/>
                </a:tc>
                <a:tc>
                  <a:txBody>
                    <a:bodyPr/>
                    <a:p>
                      <a:pPr algn="ctr">
                        <a:buNone/>
                      </a:pPr>
                      <a:r>
                        <a:rPr lang="en-US" altLang="zh-CN"/>
                        <a:t>1.00</a:t>
                      </a:r>
                      <a:endParaRPr lang="en-US" altLang="zh-CN"/>
                    </a:p>
                  </a:txBody>
                  <a:tcPr/>
                </a:tc>
                <a:tc>
                  <a:txBody>
                    <a:bodyPr/>
                    <a:p>
                      <a:pPr algn="ctr">
                        <a:buNone/>
                      </a:pPr>
                      <a:r>
                        <a:rPr lang="en-US" altLang="zh-CN"/>
                        <a:t>1.50</a:t>
                      </a:r>
                      <a:endParaRPr lang="en-US" altLang="zh-CN"/>
                    </a:p>
                  </a:txBody>
                  <a:tcPr/>
                </a:tc>
              </a:tr>
              <a:tr h="642620">
                <a:tc>
                  <a:txBody>
                    <a:bodyPr/>
                    <a:p>
                      <a:pPr algn="ctr">
                        <a:buNone/>
                      </a:pPr>
                      <a:r>
                        <a:rPr lang="zh-CN" altLang="en-US"/>
                        <a:t>小球第一次反弹的速度</a:t>
                      </a:r>
                      <a:endParaRPr lang="zh-CN" altLang="en-US"/>
                    </a:p>
                    <a:p>
                      <a:pPr algn="ctr">
                        <a:buNone/>
                      </a:pPr>
                      <a:r>
                        <a:rPr lang="en-US" altLang="zh-CN"/>
                        <a:t>v1 (m/s</a:t>
                      </a:r>
                      <a:r>
                        <a:rPr lang="en-US" altLang="zh-CN" sz="1800">
                          <a:sym typeface="+mn-ea"/>
                        </a:rPr>
                        <a:t>)</a:t>
                      </a:r>
                      <a:endParaRPr lang="en-US" altLang="zh-CN" sz="1800">
                        <a:sym typeface="+mn-ea"/>
                      </a:endParaRPr>
                    </a:p>
                  </a:txBody>
                  <a:tcPr/>
                </a:tc>
                <a:tc>
                  <a:txBody>
                    <a:bodyPr/>
                    <a:p>
                      <a:pPr algn="ctr">
                        <a:buNone/>
                      </a:pPr>
                      <a:r>
                        <a:rPr lang="en-US" altLang="zh-CN"/>
                        <a:t>0.32</a:t>
                      </a:r>
                      <a:endParaRPr lang="en-US" altLang="zh-CN"/>
                    </a:p>
                  </a:txBody>
                  <a:tcPr/>
                </a:tc>
                <a:tc>
                  <a:txBody>
                    <a:bodyPr/>
                    <a:p>
                      <a:pPr algn="ctr">
                        <a:buNone/>
                      </a:pPr>
                      <a:r>
                        <a:rPr lang="en-US" altLang="zh-CN"/>
                        <a:t>0.66</a:t>
                      </a:r>
                      <a:endParaRPr lang="en-US" altLang="zh-CN"/>
                    </a:p>
                  </a:txBody>
                  <a:tcPr/>
                </a:tc>
                <a:tc>
                  <a:txBody>
                    <a:bodyPr/>
                    <a:p>
                      <a:pPr algn="ctr">
                        <a:buNone/>
                      </a:pPr>
                      <a:r>
                        <a:rPr lang="en-US" altLang="zh-CN"/>
                        <a:t>1.02</a:t>
                      </a:r>
                      <a:endParaRPr lang="en-US" altLang="zh-CN"/>
                    </a:p>
                  </a:txBody>
                  <a:tcPr/>
                </a:tc>
              </a:tr>
              <a:tr h="431800">
                <a:tc>
                  <a:txBody>
                    <a:bodyPr/>
                    <a:p>
                      <a:pPr algn="ctr">
                        <a:buNone/>
                      </a:pPr>
                      <a:r>
                        <a:rPr lang="en-US" altLang="zh-CN"/>
                        <a:t>v1/v0</a:t>
                      </a:r>
                      <a:endParaRPr lang="en-US" altLang="zh-CN"/>
                    </a:p>
                  </a:txBody>
                  <a:tcPr/>
                </a:tc>
                <a:tc>
                  <a:txBody>
                    <a:bodyPr/>
                    <a:p>
                      <a:pPr algn="ctr">
                        <a:buNone/>
                      </a:pPr>
                      <a:r>
                        <a:rPr lang="en-US" altLang="zh-CN"/>
                        <a:t>0.64</a:t>
                      </a:r>
                      <a:endParaRPr lang="en-US" altLang="zh-CN"/>
                    </a:p>
                  </a:txBody>
                  <a:tcPr/>
                </a:tc>
                <a:tc>
                  <a:txBody>
                    <a:bodyPr/>
                    <a:p>
                      <a:pPr algn="ctr">
                        <a:buNone/>
                      </a:pPr>
                      <a:r>
                        <a:rPr lang="en-US" altLang="zh-CN"/>
                        <a:t>0.66</a:t>
                      </a:r>
                      <a:endParaRPr lang="en-US" altLang="zh-CN"/>
                    </a:p>
                  </a:txBody>
                  <a:tcPr/>
                </a:tc>
                <a:tc>
                  <a:txBody>
                    <a:bodyPr/>
                    <a:p>
                      <a:pPr algn="ctr">
                        <a:buNone/>
                      </a:pPr>
                      <a:r>
                        <a:rPr lang="en-US" altLang="zh-CN"/>
                        <a:t>0.68</a:t>
                      </a:r>
                      <a:endParaRPr lang="en-US" altLang="zh-CN"/>
                    </a:p>
                  </a:txBody>
                  <a:tcPr/>
                </a:tc>
              </a:tr>
              <a:tr h="595630">
                <a:tc>
                  <a:txBody>
                    <a:bodyPr/>
                    <a:p>
                      <a:pPr algn="ctr">
                        <a:buNone/>
                      </a:pPr>
                      <a:r>
                        <a:rPr lang="zh-CN" altLang="en-US"/>
                        <a:t>尺子和纸接触点运动第一次达到的最高高度（</a:t>
                      </a:r>
                      <a:r>
                        <a:rPr lang="en-US" altLang="zh-CN"/>
                        <a:t>mm</a:t>
                      </a:r>
                      <a:r>
                        <a:rPr lang="zh-CN" altLang="en-US"/>
                        <a:t>）</a:t>
                      </a:r>
                      <a:endParaRPr lang="zh-CN" altLang="en-US"/>
                    </a:p>
                  </a:txBody>
                  <a:tcPr/>
                </a:tc>
                <a:tc>
                  <a:txBody>
                    <a:bodyPr/>
                    <a:p>
                      <a:pPr algn="ctr">
                        <a:buNone/>
                      </a:pPr>
                      <a:r>
                        <a:rPr lang="en-US" altLang="zh-CN"/>
                        <a:t>0.57</a:t>
                      </a:r>
                      <a:endParaRPr lang="en-US" altLang="zh-CN"/>
                    </a:p>
                  </a:txBody>
                  <a:tcPr/>
                </a:tc>
                <a:tc>
                  <a:txBody>
                    <a:bodyPr/>
                    <a:p>
                      <a:pPr algn="ctr">
                        <a:buNone/>
                      </a:pPr>
                      <a:r>
                        <a:rPr lang="en-US" altLang="zh-CN"/>
                        <a:t>0.53</a:t>
                      </a:r>
                      <a:endParaRPr lang="en-US" altLang="zh-CN"/>
                    </a:p>
                  </a:txBody>
                  <a:tcPr/>
                </a:tc>
                <a:tc>
                  <a:txBody>
                    <a:bodyPr/>
                    <a:p>
                      <a:pPr algn="ctr">
                        <a:buNone/>
                      </a:pPr>
                      <a:r>
                        <a:rPr lang="en-US" altLang="zh-CN"/>
                        <a:t>0.39</a:t>
                      </a:r>
                      <a:endParaRPr lang="en-US" altLang="zh-CN"/>
                    </a:p>
                  </a:txBody>
                  <a:tcPr/>
                </a:tc>
              </a:tr>
              <a:tr h="433705">
                <a:tc>
                  <a:txBody>
                    <a:bodyPr/>
                    <a:p>
                      <a:pPr algn="ctr">
                        <a:buNone/>
                      </a:pPr>
                      <a:r>
                        <a:rPr lang="en-US" altLang="zh-CN"/>
                        <a:t>α</a:t>
                      </a:r>
                      <a:endParaRPr lang="en-US" altLang="zh-CN"/>
                    </a:p>
                  </a:txBody>
                  <a:tcPr/>
                </a:tc>
                <a:tc>
                  <a:txBody>
                    <a:bodyPr/>
                    <a:p>
                      <a:pPr algn="ctr">
                        <a:buNone/>
                      </a:pPr>
                      <a:r>
                        <a:rPr lang="en-US" altLang="zh-CN"/>
                        <a:t>0.22</a:t>
                      </a:r>
                      <a:endParaRPr lang="en-US" altLang="zh-CN"/>
                    </a:p>
                  </a:txBody>
                  <a:tcPr/>
                </a:tc>
                <a:tc>
                  <a:txBody>
                    <a:bodyPr/>
                    <a:p>
                      <a:pPr algn="ctr">
                        <a:buNone/>
                      </a:pPr>
                      <a:r>
                        <a:rPr lang="en-US" altLang="zh-CN"/>
                        <a:t>0.20</a:t>
                      </a:r>
                      <a:endParaRPr lang="en-US" altLang="zh-CN"/>
                    </a:p>
                  </a:txBody>
                  <a:tcPr/>
                </a:tc>
                <a:tc>
                  <a:txBody>
                    <a:bodyPr/>
                    <a:p>
                      <a:pPr algn="ctr">
                        <a:buNone/>
                      </a:pPr>
                      <a:r>
                        <a:rPr lang="en-US" altLang="zh-CN"/>
                        <a:t>0.15</a:t>
                      </a:r>
                      <a:endParaRPr lang="en-US" altLang="zh-CN"/>
                    </a:p>
                  </a:txBody>
                  <a:tcPr/>
                </a:tc>
              </a:tr>
              <a:tr h="421005">
                <a:tc>
                  <a:txBody>
                    <a:bodyPr/>
                    <a:p>
                      <a:pPr algn="ctr">
                        <a:buNone/>
                      </a:pPr>
                      <a:r>
                        <a:rPr lang="en-US" altLang="zh-CN"/>
                        <a:t>β</a:t>
                      </a:r>
                      <a:endParaRPr lang="en-US" altLang="zh-CN"/>
                    </a:p>
                  </a:txBody>
                  <a:tcPr/>
                </a:tc>
                <a:tc>
                  <a:txBody>
                    <a:bodyPr/>
                    <a:p>
                      <a:pPr algn="ctr">
                        <a:buNone/>
                      </a:pPr>
                      <a:r>
                        <a:rPr lang="en-US" altLang="zh-CN"/>
                        <a:t>0.54</a:t>
                      </a:r>
                      <a:endParaRPr lang="en-US" altLang="zh-CN"/>
                    </a:p>
                  </a:txBody>
                  <a:tcPr/>
                </a:tc>
                <a:tc>
                  <a:txBody>
                    <a:bodyPr/>
                    <a:p>
                      <a:pPr algn="ctr">
                        <a:buNone/>
                      </a:pPr>
                      <a:r>
                        <a:rPr lang="en-US" altLang="zh-CN"/>
                        <a:t>0.51</a:t>
                      </a:r>
                      <a:endParaRPr lang="en-US" altLang="zh-CN"/>
                    </a:p>
                  </a:txBody>
                  <a:tcPr/>
                </a:tc>
                <a:tc>
                  <a:txBody>
                    <a:bodyPr/>
                    <a:p>
                      <a:pPr algn="ctr">
                        <a:buNone/>
                      </a:pPr>
                      <a:r>
                        <a:rPr lang="en-US" altLang="zh-CN"/>
                        <a:t>0.37</a:t>
                      </a:r>
                      <a:endParaRPr lang="en-US" altLang="zh-CN"/>
                    </a:p>
                  </a:txBody>
                  <a:tcPr/>
                </a:tc>
              </a:tr>
              <a:tr h="421640">
                <a:tc>
                  <a:txBody>
                    <a:bodyPr/>
                    <a:p>
                      <a:pPr algn="ctr">
                        <a:buNone/>
                      </a:pPr>
                      <a:r>
                        <a:rPr lang="en-US" altLang="zh-CN" sz="1800">
                          <a:sym typeface="+mn-ea"/>
                        </a:rPr>
                        <a:t>α/β</a:t>
                      </a:r>
                      <a:endParaRPr lang="zh-CN" altLang="en-US" sz="1800">
                        <a:sym typeface="+mn-ea"/>
                      </a:endParaRPr>
                    </a:p>
                  </a:txBody>
                  <a:tcPr/>
                </a:tc>
                <a:tc>
                  <a:txBody>
                    <a:bodyPr/>
                    <a:p>
                      <a:pPr algn="ctr">
                        <a:buNone/>
                      </a:pPr>
                      <a:r>
                        <a:rPr lang="en-US" altLang="zh-CN"/>
                        <a:t>0.41</a:t>
                      </a:r>
                      <a:endParaRPr lang="en-US" altLang="zh-CN"/>
                    </a:p>
                  </a:txBody>
                  <a:tcPr/>
                </a:tc>
                <a:tc>
                  <a:txBody>
                    <a:bodyPr/>
                    <a:p>
                      <a:pPr algn="ctr">
                        <a:buNone/>
                      </a:pPr>
                      <a:r>
                        <a:rPr lang="en-US" altLang="zh-CN"/>
                        <a:t>0.39</a:t>
                      </a:r>
                      <a:endParaRPr lang="en-US" altLang="zh-CN"/>
                    </a:p>
                  </a:txBody>
                  <a:tcPr/>
                </a:tc>
                <a:tc>
                  <a:txBody>
                    <a:bodyPr/>
                    <a:p>
                      <a:pPr algn="ctr">
                        <a:buNone/>
                      </a:pPr>
                      <a:r>
                        <a:rPr lang="en-US" altLang="zh-CN"/>
                        <a:t>0.43</a:t>
                      </a:r>
                      <a:endParaRPr lang="en-US" altLang="zh-CN"/>
                    </a:p>
                  </a:txBody>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等腰三角形 2"/>
          <p:cNvSpPr/>
          <p:nvPr/>
        </p:nvSpPr>
        <p:spPr>
          <a:xfrm>
            <a:off x="7779293" y="1352770"/>
            <a:ext cx="786014" cy="319218"/>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4" name="等腰三角形 3"/>
          <p:cNvSpPr/>
          <p:nvPr/>
        </p:nvSpPr>
        <p:spPr>
          <a:xfrm rot="10800000">
            <a:off x="442594" y="4059463"/>
            <a:ext cx="1469333" cy="592304"/>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5" name="矩形 4"/>
          <p:cNvSpPr/>
          <p:nvPr/>
        </p:nvSpPr>
        <p:spPr>
          <a:xfrm>
            <a:off x="1" y="1671988"/>
            <a:ext cx="12192000" cy="254710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6" name="直角三角形 5"/>
          <p:cNvSpPr/>
          <p:nvPr/>
        </p:nvSpPr>
        <p:spPr>
          <a:xfrm rot="10800000">
            <a:off x="8172299" y="1352771"/>
            <a:ext cx="4019701" cy="3253585"/>
          </a:xfrm>
          <a:prstGeom prst="rtTriangle">
            <a:avLst/>
          </a:prstGeom>
          <a:gradFill flip="none" rotWithShape="1">
            <a:gsLst>
              <a:gs pos="0">
                <a:srgbClr val="0070C0"/>
              </a:gs>
              <a:gs pos="100000">
                <a:srgbClr val="002060"/>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7" name="等腰三角形 6"/>
          <p:cNvSpPr/>
          <p:nvPr/>
        </p:nvSpPr>
        <p:spPr>
          <a:xfrm rot="5400000">
            <a:off x="-362138" y="4055479"/>
            <a:ext cx="1917757" cy="1193481"/>
          </a:xfrm>
          <a:prstGeom prst="triangle">
            <a:avLst/>
          </a:prstGeom>
          <a:gradFill flip="none" rotWithShape="1">
            <a:gsLst>
              <a:gs pos="0">
                <a:srgbClr val="0070C0"/>
              </a:gs>
              <a:gs pos="100000">
                <a:srgbClr val="002060"/>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8" name="文本框 7"/>
          <p:cNvSpPr txBox="1"/>
          <p:nvPr/>
        </p:nvSpPr>
        <p:spPr>
          <a:xfrm>
            <a:off x="4558321" y="2514859"/>
            <a:ext cx="5643585" cy="922020"/>
          </a:xfrm>
          <a:prstGeom prst="rect">
            <a:avLst/>
          </a:prstGeom>
          <a:noFill/>
        </p:spPr>
        <p:txBody>
          <a:bodyPr wrap="square" rtlCol="0">
            <a:spAutoFit/>
          </a:bodyPr>
          <a:lstStyle/>
          <a:p>
            <a:pPr marL="0" indent="0">
              <a:lnSpc>
                <a:spcPct val="100000"/>
              </a:lnSpc>
              <a:spcBef>
                <a:spcPts val="0"/>
              </a:spcBef>
              <a:buNone/>
              <a:defRPr/>
            </a:pPr>
            <a:r>
              <a:rPr kumimoji="1" lang="zh-CN" altLang="en-US" sz="5400" b="1" dirty="0">
                <a:solidFill>
                  <a:prstClr val="black"/>
                </a:solidFill>
                <a:latin typeface="楷体" panose="02010609060101010101" pitchFamily="49" charset="-122"/>
                <a:ea typeface="楷体" panose="02010609060101010101" pitchFamily="49" charset="-122"/>
              </a:rPr>
              <a:t>总结与反思</a:t>
            </a:r>
            <a:endParaRPr kumimoji="1" lang="zh-CN" altLang="en-US" sz="5400" b="1" dirty="0">
              <a:solidFill>
                <a:prstClr val="black"/>
              </a:solidFill>
              <a:latin typeface="楷体" panose="02010609060101010101" pitchFamily="49" charset="-122"/>
              <a:ea typeface="楷体" panose="02010609060101010101" pitchFamily="49" charset="-122"/>
            </a:endParaRPr>
          </a:p>
        </p:txBody>
      </p:sp>
      <p:cxnSp>
        <p:nvCxnSpPr>
          <p:cNvPr id="11" name="直接连接符 10"/>
          <p:cNvCxnSpPr/>
          <p:nvPr/>
        </p:nvCxnSpPr>
        <p:spPr>
          <a:xfrm>
            <a:off x="4385212" y="2641572"/>
            <a:ext cx="0" cy="782385"/>
          </a:xfrm>
          <a:prstGeom prst="line">
            <a:avLst/>
          </a:prstGeom>
          <a:ln w="19050">
            <a:gradFill>
              <a:gsLst>
                <a:gs pos="0">
                  <a:srgbClr val="0070C0"/>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1037782" y="2514859"/>
            <a:ext cx="3175000" cy="9220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en-US" altLang="zh-CN" sz="5400" b="1" i="0" u="none" strike="noStrike" kern="1200" cap="none" spc="0" normalizeH="0" baseline="0" noProof="0" dirty="0">
                <a:ln>
                  <a:noFill/>
                </a:ln>
                <a:gradFill>
                  <a:gsLst>
                    <a:gs pos="0">
                      <a:srgbClr val="0070C0"/>
                    </a:gs>
                    <a:gs pos="100000">
                      <a:srgbClr val="002060"/>
                    </a:gs>
                  </a:gsLst>
                  <a:lin ang="13500000" scaled="1"/>
                </a:gradFill>
                <a:effectLst/>
                <a:uLnTx/>
                <a:uFillTx/>
                <a:latin typeface="微软雅黑" panose="020B0503020204020204" pitchFamily="34" charset="-122"/>
                <a:ea typeface="微软雅黑" panose="020B0503020204020204" pitchFamily="34" charset="-122"/>
                <a:cs typeface="+mn-cs"/>
              </a:rPr>
              <a:t>PART. 04</a:t>
            </a:r>
            <a:endParaRPr kumimoji="1" lang="zh-CN" altLang="en-US" sz="5400" b="1" i="0" u="none" strike="noStrike" kern="1200" cap="none" spc="0" normalizeH="0" baseline="0" noProof="0" dirty="0">
              <a:ln>
                <a:noFill/>
              </a:ln>
              <a:gradFill>
                <a:gsLst>
                  <a:gs pos="0">
                    <a:srgbClr val="0070C0"/>
                  </a:gs>
                  <a:gs pos="100000">
                    <a:srgbClr val="002060"/>
                  </a:gs>
                </a:gsLst>
                <a:lin ang="13500000" scaled="1"/>
              </a:gradFill>
              <a:effectLst/>
              <a:uLnTx/>
              <a:uFillTx/>
              <a:latin typeface="微软雅黑" panose="020B0503020204020204" pitchFamily="34" charset="-122"/>
              <a:ea typeface="微软雅黑" panose="020B0503020204020204" pitchFamily="34" charset="-122"/>
              <a:cs typeface="+mn-cs"/>
            </a:endParaRPr>
          </a:p>
        </p:txBody>
      </p:sp>
      <p:pic>
        <p:nvPicPr>
          <p:cNvPr id="15" name="图片 14"/>
          <p:cNvPicPr>
            <a:picLocks noChangeAspect="1"/>
          </p:cNvPicPr>
          <p:nvPr/>
        </p:nvPicPr>
        <p:blipFill rotWithShape="1">
          <a:blip r:embed="rId1">
            <a:extLst>
              <a:ext uri="{28A0092B-C50C-407E-A947-70E740481C1C}">
                <a14:useLocalDpi xmlns:a14="http://schemas.microsoft.com/office/drawing/2010/main" val="0"/>
              </a:ext>
            </a:extLst>
          </a:blip>
          <a:srcRect l="-1" t="36894" r="52889" b="37036"/>
          <a:stretch>
            <a:fillRect/>
          </a:stretch>
        </p:blipFill>
        <p:spPr>
          <a:xfrm>
            <a:off x="443834" y="837829"/>
            <a:ext cx="2225321" cy="691277"/>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文本框 54"/>
          <p:cNvSpPr txBox="1"/>
          <p:nvPr/>
        </p:nvSpPr>
        <p:spPr>
          <a:xfrm>
            <a:off x="282547" y="1184105"/>
            <a:ext cx="2087880" cy="101473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zh-CN" altLang="en-US" sz="6000" b="0" i="0" u="none" strike="noStrike" kern="1200" cap="none" spc="0" normalizeH="0" baseline="0" noProof="0" dirty="0">
                <a:ln>
                  <a:noFill/>
                </a:ln>
                <a:solidFill>
                  <a:prstClr val="white"/>
                </a:solidFill>
                <a:effectLst/>
                <a:uLnTx/>
                <a:uFillTx/>
                <a:latin typeface="楷体" panose="02010609060101010101" pitchFamily="49" charset="-122"/>
                <a:ea typeface="楷体" panose="02010609060101010101" pitchFamily="49" charset="-122"/>
                <a:cs typeface="楷体" panose="02010609060101010101" pitchFamily="49" charset="-122"/>
              </a:rPr>
              <a:t>目 录</a:t>
            </a:r>
            <a:endParaRPr kumimoji="1" lang="zh-CN" altLang="en-US" sz="6000" b="0" i="0" u="none" strike="noStrike" kern="1200" cap="none" spc="0" normalizeH="0" baseline="0" noProof="0" dirty="0">
              <a:ln>
                <a:noFill/>
              </a:ln>
              <a:solidFill>
                <a:prstClr val="white"/>
              </a:solidFill>
              <a:effectLst/>
              <a:uLnTx/>
              <a:uFillTx/>
              <a:latin typeface="楷体" panose="02010609060101010101" pitchFamily="49" charset="-122"/>
              <a:ea typeface="楷体" panose="02010609060101010101" pitchFamily="49" charset="-122"/>
              <a:cs typeface="楷体" panose="02010609060101010101" pitchFamily="49" charset="-122"/>
            </a:endParaRPr>
          </a:p>
        </p:txBody>
      </p:sp>
      <p:sp>
        <p:nvSpPr>
          <p:cNvPr id="56" name="文本框 55"/>
          <p:cNvSpPr txBox="1"/>
          <p:nvPr/>
        </p:nvSpPr>
        <p:spPr>
          <a:xfrm>
            <a:off x="421295" y="2263849"/>
            <a:ext cx="1810385" cy="46037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en-US" altLang="zh-CN" sz="2400" b="1" i="0" u="none" strike="noStrike" kern="1200" cap="none" spc="0" normalizeH="0" baseline="0" noProof="0" dirty="0">
                <a:ln>
                  <a:noFill/>
                </a:ln>
                <a:solidFill>
                  <a:prstClr val="white"/>
                </a:solidFill>
                <a:effectLst/>
                <a:uLnTx/>
                <a:uFillTx/>
                <a:latin typeface="华文楷体" panose="02010600040101010101" charset="-122"/>
                <a:ea typeface="华文楷体" panose="02010600040101010101" charset="-122"/>
                <a:cs typeface="+mn-cs"/>
              </a:rPr>
              <a:t>CONTENTS</a:t>
            </a:r>
            <a:endParaRPr kumimoji="1" lang="zh-CN" altLang="en-US" sz="2400" b="1" i="0" u="none" strike="noStrike" kern="1200" cap="none" spc="0" normalizeH="0" baseline="0" noProof="0" dirty="0">
              <a:ln>
                <a:noFill/>
              </a:ln>
              <a:solidFill>
                <a:prstClr val="white"/>
              </a:solidFill>
              <a:effectLst/>
              <a:uLnTx/>
              <a:uFillTx/>
              <a:latin typeface="华文楷体" panose="02010600040101010101" charset="-122"/>
              <a:ea typeface="华文楷体" panose="02010600040101010101" charset="-122"/>
              <a:cs typeface="+mn-cs"/>
            </a:endParaRPr>
          </a:p>
        </p:txBody>
      </p:sp>
      <p:grpSp>
        <p:nvGrpSpPr>
          <p:cNvPr id="16" name="组合 15"/>
          <p:cNvGrpSpPr/>
          <p:nvPr/>
        </p:nvGrpSpPr>
        <p:grpSpPr>
          <a:xfrm>
            <a:off x="2880695" y="2841469"/>
            <a:ext cx="873456" cy="983311"/>
            <a:chOff x="3617295" y="2841979"/>
            <a:chExt cx="873456" cy="983311"/>
          </a:xfrm>
        </p:grpSpPr>
        <p:sp>
          <p:nvSpPr>
            <p:cNvPr id="34" name="文本框 33"/>
            <p:cNvSpPr txBox="1"/>
            <p:nvPr/>
          </p:nvSpPr>
          <p:spPr>
            <a:xfrm>
              <a:off x="3618648" y="2841979"/>
              <a:ext cx="870751" cy="83099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en-US" altLang="zh-CN" sz="4800" b="1" i="0" u="none" strike="noStrike" kern="1200" cap="none" spc="0" normalizeH="0" baseline="0" noProof="0" dirty="0">
                  <a:ln>
                    <a:noFill/>
                  </a:ln>
                  <a:gradFill flip="none" rotWithShape="1">
                    <a:gsLst>
                      <a:gs pos="0">
                        <a:srgbClr val="0070C0"/>
                      </a:gs>
                      <a:gs pos="100000">
                        <a:srgbClr val="002060"/>
                      </a:gs>
                    </a:gsLst>
                    <a:lin ang="13500000" scaled="1"/>
                    <a:tileRect/>
                  </a:gradFill>
                  <a:effectLst/>
                  <a:uLnTx/>
                  <a:uFillTx/>
                  <a:latin typeface="等线 Light" panose="02010600030101010101" charset="-122"/>
                  <a:ea typeface="等线" panose="02010600030101010101" charset="-122"/>
                  <a:cs typeface="+mn-cs"/>
                </a:rPr>
                <a:t>01</a:t>
              </a:r>
              <a:endParaRPr kumimoji="1" lang="zh-CN" altLang="en-US" sz="4800" b="1" i="0" u="none" strike="noStrike" kern="1200" cap="none" spc="0" normalizeH="0" baseline="0" noProof="0" dirty="0">
                <a:ln>
                  <a:noFill/>
                </a:ln>
                <a:gradFill flip="none" rotWithShape="1">
                  <a:gsLst>
                    <a:gs pos="0">
                      <a:srgbClr val="0070C0"/>
                    </a:gs>
                    <a:gs pos="100000">
                      <a:srgbClr val="002060"/>
                    </a:gs>
                  </a:gsLst>
                  <a:lin ang="13500000" scaled="1"/>
                  <a:tileRect/>
                </a:gradFill>
                <a:effectLst/>
                <a:uLnTx/>
                <a:uFillTx/>
                <a:latin typeface="等线 Light" panose="02010600030101010101" charset="-122"/>
                <a:ea typeface="等线" panose="02010600030101010101" charset="-122"/>
                <a:cs typeface="+mn-cs"/>
              </a:endParaRPr>
            </a:p>
          </p:txBody>
        </p:sp>
        <p:sp>
          <p:nvSpPr>
            <p:cNvPr id="35" name="文本框 34"/>
            <p:cNvSpPr txBox="1"/>
            <p:nvPr/>
          </p:nvSpPr>
          <p:spPr>
            <a:xfrm>
              <a:off x="3617295" y="3517513"/>
              <a:ext cx="873456"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en-US" altLang="zh-CN" sz="1400" b="0" i="0" u="none" strike="noStrike" kern="1200" cap="none" spc="300" normalizeH="0" baseline="0" noProof="0" dirty="0">
                  <a:ln>
                    <a:noFill/>
                  </a:ln>
                  <a:gradFill flip="none" rotWithShape="1">
                    <a:gsLst>
                      <a:gs pos="0">
                        <a:srgbClr val="0070C0"/>
                      </a:gs>
                      <a:gs pos="100000">
                        <a:srgbClr val="002060"/>
                      </a:gs>
                    </a:gsLst>
                    <a:lin ang="13500000" scaled="1"/>
                    <a:tileRect/>
                  </a:gradFill>
                  <a:effectLst/>
                  <a:uLnTx/>
                  <a:uFillTx/>
                  <a:latin typeface="等线" panose="02010600030101010101" charset="-122"/>
                  <a:ea typeface="等线" panose="02010600030101010101" charset="-122"/>
                  <a:cs typeface="+mn-cs"/>
                </a:rPr>
                <a:t>PART</a:t>
              </a:r>
              <a:endParaRPr kumimoji="1" lang="zh-CN" altLang="en-US" sz="1400" b="0" i="0" u="none" strike="noStrike" kern="1200" cap="none" spc="300" normalizeH="0" baseline="0" noProof="0" dirty="0">
                <a:ln>
                  <a:noFill/>
                </a:ln>
                <a:gradFill flip="none" rotWithShape="1">
                  <a:gsLst>
                    <a:gs pos="0">
                      <a:srgbClr val="0070C0"/>
                    </a:gs>
                    <a:gs pos="100000">
                      <a:srgbClr val="002060"/>
                    </a:gs>
                  </a:gsLst>
                  <a:lin ang="13500000" scaled="1"/>
                  <a:tileRect/>
                </a:gradFill>
                <a:effectLst/>
                <a:uLnTx/>
                <a:uFillTx/>
                <a:latin typeface="等线" panose="02010600030101010101" charset="-122"/>
                <a:ea typeface="等线" panose="02010600030101010101" charset="-122"/>
                <a:cs typeface="+mn-cs"/>
              </a:endParaRPr>
            </a:p>
          </p:txBody>
        </p:sp>
      </p:grpSp>
      <p:sp>
        <p:nvSpPr>
          <p:cNvPr id="17" name="文本框 16"/>
          <p:cNvSpPr txBox="1"/>
          <p:nvPr/>
        </p:nvSpPr>
        <p:spPr>
          <a:xfrm>
            <a:off x="3836244" y="2979181"/>
            <a:ext cx="2217420" cy="70675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sz="4000" b="1" i="0" u="none" strike="noStrike" kern="1200" cap="none" spc="0" normalizeH="0" baseline="0" noProof="0" dirty="0">
                <a:ln>
                  <a:noFill/>
                </a:ln>
                <a:solidFill>
                  <a:prstClr val="black"/>
                </a:solidFill>
                <a:effectLst/>
                <a:uLnTx/>
                <a:uFillTx/>
                <a:latin typeface="华文楷体" panose="02010600040101010101" charset="-122"/>
                <a:ea typeface="华文楷体" panose="02010600040101010101" charset="-122"/>
                <a:cs typeface="+mn-cs"/>
              </a:rPr>
              <a:t>选题回顾</a:t>
            </a:r>
            <a:endParaRPr kumimoji="1" lang="zh-CN" altLang="en-US" sz="4000" b="1" i="0" u="none" strike="noStrike" kern="1200" cap="none" spc="0" normalizeH="0" baseline="0" noProof="0" dirty="0">
              <a:ln>
                <a:noFill/>
              </a:ln>
              <a:solidFill>
                <a:prstClr val="black"/>
              </a:solidFill>
              <a:effectLst/>
              <a:uLnTx/>
              <a:uFillTx/>
              <a:latin typeface="华文楷体" panose="02010600040101010101" charset="-122"/>
              <a:ea typeface="华文楷体" panose="02010600040101010101" charset="-122"/>
              <a:cs typeface="+mn-cs"/>
            </a:endParaRPr>
          </a:p>
        </p:txBody>
      </p:sp>
      <p:grpSp>
        <p:nvGrpSpPr>
          <p:cNvPr id="18" name="组合 17"/>
          <p:cNvGrpSpPr/>
          <p:nvPr/>
        </p:nvGrpSpPr>
        <p:grpSpPr>
          <a:xfrm>
            <a:off x="2880695" y="3959569"/>
            <a:ext cx="873456" cy="983311"/>
            <a:chOff x="3617295" y="4144244"/>
            <a:chExt cx="873456" cy="983311"/>
          </a:xfrm>
        </p:grpSpPr>
        <p:sp>
          <p:nvSpPr>
            <p:cNvPr id="32" name="文本框 31"/>
            <p:cNvSpPr txBox="1"/>
            <p:nvPr/>
          </p:nvSpPr>
          <p:spPr>
            <a:xfrm>
              <a:off x="3644296" y="4144244"/>
              <a:ext cx="819456" cy="83099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en-US" altLang="zh-CN" sz="4800" b="1" i="0" u="none" strike="noStrike" kern="1200" cap="none" spc="0" normalizeH="0" baseline="0" noProof="0" dirty="0">
                  <a:ln>
                    <a:noFill/>
                  </a:ln>
                  <a:gradFill flip="none" rotWithShape="1">
                    <a:gsLst>
                      <a:gs pos="0">
                        <a:srgbClr val="0070C0"/>
                      </a:gs>
                      <a:gs pos="100000">
                        <a:srgbClr val="002060"/>
                      </a:gs>
                    </a:gsLst>
                    <a:lin ang="13500000" scaled="1"/>
                    <a:tileRect/>
                  </a:gradFill>
                  <a:effectLst/>
                  <a:uLnTx/>
                  <a:uFillTx/>
                  <a:latin typeface="等线 Light" panose="02010600030101010101" charset="-122"/>
                  <a:ea typeface="等线" panose="02010600030101010101" charset="-122"/>
                  <a:cs typeface="+mn-cs"/>
                </a:rPr>
                <a:t>03</a:t>
              </a:r>
              <a:endParaRPr kumimoji="1" lang="zh-CN" altLang="en-US" sz="4800" b="1" i="0" u="none" strike="noStrike" kern="1200" cap="none" spc="0" normalizeH="0" baseline="0" noProof="0" dirty="0">
                <a:ln>
                  <a:noFill/>
                </a:ln>
                <a:gradFill flip="none" rotWithShape="1">
                  <a:gsLst>
                    <a:gs pos="0">
                      <a:srgbClr val="0070C0"/>
                    </a:gs>
                    <a:gs pos="100000">
                      <a:srgbClr val="002060"/>
                    </a:gs>
                  </a:gsLst>
                  <a:lin ang="13500000" scaled="1"/>
                  <a:tileRect/>
                </a:gradFill>
                <a:effectLst/>
                <a:uLnTx/>
                <a:uFillTx/>
                <a:latin typeface="等线 Light" panose="02010600030101010101" charset="-122"/>
                <a:ea typeface="等线" panose="02010600030101010101" charset="-122"/>
                <a:cs typeface="+mn-cs"/>
              </a:endParaRPr>
            </a:p>
          </p:txBody>
        </p:sp>
        <p:sp>
          <p:nvSpPr>
            <p:cNvPr id="33" name="文本框 32"/>
            <p:cNvSpPr txBox="1"/>
            <p:nvPr/>
          </p:nvSpPr>
          <p:spPr>
            <a:xfrm>
              <a:off x="3617295" y="4819778"/>
              <a:ext cx="873456"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en-US" altLang="zh-CN" sz="1400" b="0" i="0" u="none" strike="noStrike" kern="1200" cap="none" spc="300" normalizeH="0" baseline="0" noProof="0" dirty="0">
                  <a:ln>
                    <a:noFill/>
                  </a:ln>
                  <a:gradFill flip="none" rotWithShape="1">
                    <a:gsLst>
                      <a:gs pos="0">
                        <a:srgbClr val="0070C0"/>
                      </a:gs>
                      <a:gs pos="100000">
                        <a:srgbClr val="002060"/>
                      </a:gs>
                    </a:gsLst>
                    <a:lin ang="13500000" scaled="1"/>
                    <a:tileRect/>
                  </a:gradFill>
                  <a:effectLst/>
                  <a:uLnTx/>
                  <a:uFillTx/>
                  <a:latin typeface="等线" panose="02010600030101010101" charset="-122"/>
                  <a:ea typeface="等线" panose="02010600030101010101" charset="-122"/>
                  <a:cs typeface="+mn-cs"/>
                </a:rPr>
                <a:t>PART</a:t>
              </a:r>
              <a:endParaRPr kumimoji="1" lang="zh-CN" altLang="en-US" sz="1400" b="0" i="0" u="none" strike="noStrike" kern="1200" cap="none" spc="300" normalizeH="0" baseline="0" noProof="0" dirty="0">
                <a:ln>
                  <a:noFill/>
                </a:ln>
                <a:gradFill flip="none" rotWithShape="1">
                  <a:gsLst>
                    <a:gs pos="0">
                      <a:srgbClr val="0070C0"/>
                    </a:gs>
                    <a:gs pos="100000">
                      <a:srgbClr val="002060"/>
                    </a:gs>
                  </a:gsLst>
                  <a:lin ang="13500000" scaled="1"/>
                  <a:tileRect/>
                </a:gradFill>
                <a:effectLst/>
                <a:uLnTx/>
                <a:uFillTx/>
                <a:latin typeface="等线" panose="02010600030101010101" charset="-122"/>
                <a:ea typeface="等线" panose="02010600030101010101" charset="-122"/>
                <a:cs typeface="+mn-cs"/>
              </a:endParaRPr>
            </a:p>
          </p:txBody>
        </p:sp>
      </p:grpSp>
      <p:sp>
        <p:nvSpPr>
          <p:cNvPr id="19" name="文本框 18"/>
          <p:cNvSpPr txBox="1"/>
          <p:nvPr/>
        </p:nvSpPr>
        <p:spPr>
          <a:xfrm>
            <a:off x="3836244" y="4097281"/>
            <a:ext cx="2217420" cy="706755"/>
          </a:xfrm>
          <a:prstGeom prst="rect">
            <a:avLst/>
          </a:prstGeom>
          <a:noFill/>
        </p:spPr>
        <p:txBody>
          <a:bodyPr wrap="none" rtlCol="0">
            <a:spAutoFit/>
          </a:bodyPr>
          <a:lstStyle/>
          <a:p>
            <a:pPr>
              <a:defRPr/>
            </a:pPr>
            <a:r>
              <a:rPr kumimoji="1" lang="zh-CN" altLang="en-US" sz="4000" b="1" dirty="0">
                <a:solidFill>
                  <a:prstClr val="black"/>
                </a:solidFill>
                <a:latin typeface="华文楷体" panose="02010600040101010101" charset="-122"/>
                <a:ea typeface="华文楷体" panose="02010600040101010101" charset="-122"/>
              </a:rPr>
              <a:t>实验验证</a:t>
            </a:r>
            <a:endParaRPr kumimoji="1" lang="zh-CN" altLang="en-US" sz="4000" b="1" dirty="0">
              <a:solidFill>
                <a:prstClr val="black"/>
              </a:solidFill>
              <a:latin typeface="华文楷体" panose="02010600040101010101" charset="-122"/>
              <a:ea typeface="华文楷体" panose="02010600040101010101" charset="-122"/>
            </a:endParaRPr>
          </a:p>
        </p:txBody>
      </p:sp>
      <p:grpSp>
        <p:nvGrpSpPr>
          <p:cNvPr id="20" name="组合 19"/>
          <p:cNvGrpSpPr/>
          <p:nvPr/>
        </p:nvGrpSpPr>
        <p:grpSpPr>
          <a:xfrm>
            <a:off x="7545228" y="2841469"/>
            <a:ext cx="873456" cy="983311"/>
            <a:chOff x="7656988" y="2841979"/>
            <a:chExt cx="873456" cy="983311"/>
          </a:xfrm>
        </p:grpSpPr>
        <p:sp>
          <p:nvSpPr>
            <p:cNvPr id="30" name="文本框 29"/>
            <p:cNvSpPr txBox="1"/>
            <p:nvPr/>
          </p:nvSpPr>
          <p:spPr>
            <a:xfrm>
              <a:off x="7683989" y="2841979"/>
              <a:ext cx="819456" cy="83099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en-US" altLang="zh-CN" sz="4800" b="1" i="0" u="none" strike="noStrike" kern="1200" cap="none" spc="0" normalizeH="0" baseline="0" noProof="0" dirty="0">
                  <a:ln>
                    <a:noFill/>
                  </a:ln>
                  <a:gradFill flip="none" rotWithShape="1">
                    <a:gsLst>
                      <a:gs pos="0">
                        <a:srgbClr val="0070C0"/>
                      </a:gs>
                      <a:gs pos="100000">
                        <a:srgbClr val="002060"/>
                      </a:gs>
                    </a:gsLst>
                    <a:lin ang="13500000" scaled="1"/>
                    <a:tileRect/>
                  </a:gradFill>
                  <a:effectLst/>
                  <a:uLnTx/>
                  <a:uFillTx/>
                  <a:latin typeface="等线 Light" panose="02010600030101010101" charset="-122"/>
                  <a:ea typeface="等线" panose="02010600030101010101" charset="-122"/>
                  <a:cs typeface="+mn-cs"/>
                </a:rPr>
                <a:t>02</a:t>
              </a:r>
              <a:endParaRPr kumimoji="1" lang="zh-CN" altLang="en-US" sz="4800" b="1" i="0" u="none" strike="noStrike" kern="1200" cap="none" spc="0" normalizeH="0" baseline="0" noProof="0" dirty="0">
                <a:ln>
                  <a:noFill/>
                </a:ln>
                <a:gradFill flip="none" rotWithShape="1">
                  <a:gsLst>
                    <a:gs pos="0">
                      <a:srgbClr val="0070C0"/>
                    </a:gs>
                    <a:gs pos="100000">
                      <a:srgbClr val="002060"/>
                    </a:gs>
                  </a:gsLst>
                  <a:lin ang="13500000" scaled="1"/>
                  <a:tileRect/>
                </a:gradFill>
                <a:effectLst/>
                <a:uLnTx/>
                <a:uFillTx/>
                <a:latin typeface="等线 Light" panose="02010600030101010101" charset="-122"/>
                <a:ea typeface="等线" panose="02010600030101010101" charset="-122"/>
                <a:cs typeface="+mn-cs"/>
              </a:endParaRPr>
            </a:p>
          </p:txBody>
        </p:sp>
        <p:sp>
          <p:nvSpPr>
            <p:cNvPr id="31" name="文本框 30"/>
            <p:cNvSpPr txBox="1"/>
            <p:nvPr/>
          </p:nvSpPr>
          <p:spPr>
            <a:xfrm>
              <a:off x="7656988" y="3517513"/>
              <a:ext cx="873456"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en-US" altLang="zh-CN" sz="1400" b="0" i="0" u="none" strike="noStrike" kern="1200" cap="none" spc="300" normalizeH="0" baseline="0" noProof="0" dirty="0">
                  <a:ln>
                    <a:noFill/>
                  </a:ln>
                  <a:gradFill flip="none" rotWithShape="1">
                    <a:gsLst>
                      <a:gs pos="0">
                        <a:srgbClr val="0070C0"/>
                      </a:gs>
                      <a:gs pos="100000">
                        <a:srgbClr val="002060"/>
                      </a:gs>
                    </a:gsLst>
                    <a:lin ang="13500000" scaled="1"/>
                    <a:tileRect/>
                  </a:gradFill>
                  <a:effectLst/>
                  <a:uLnTx/>
                  <a:uFillTx/>
                  <a:latin typeface="等线" panose="02010600030101010101" charset="-122"/>
                  <a:ea typeface="等线" panose="02010600030101010101" charset="-122"/>
                  <a:cs typeface="+mn-cs"/>
                </a:rPr>
                <a:t>PART</a:t>
              </a:r>
              <a:endParaRPr kumimoji="1" lang="zh-CN" altLang="en-US" sz="1400" b="0" i="0" u="none" strike="noStrike" kern="1200" cap="none" spc="300" normalizeH="0" baseline="0" noProof="0" dirty="0">
                <a:ln>
                  <a:noFill/>
                </a:ln>
                <a:gradFill flip="none" rotWithShape="1">
                  <a:gsLst>
                    <a:gs pos="0">
                      <a:srgbClr val="0070C0"/>
                    </a:gs>
                    <a:gs pos="100000">
                      <a:srgbClr val="002060"/>
                    </a:gs>
                  </a:gsLst>
                  <a:lin ang="13500000" scaled="1"/>
                  <a:tileRect/>
                </a:gradFill>
                <a:effectLst/>
                <a:uLnTx/>
                <a:uFillTx/>
                <a:latin typeface="等线" panose="02010600030101010101" charset="-122"/>
                <a:ea typeface="等线" panose="02010600030101010101" charset="-122"/>
                <a:cs typeface="+mn-cs"/>
              </a:endParaRPr>
            </a:p>
          </p:txBody>
        </p:sp>
      </p:grpSp>
      <p:sp>
        <p:nvSpPr>
          <p:cNvPr id="21" name="文本框 20"/>
          <p:cNvSpPr txBox="1"/>
          <p:nvPr/>
        </p:nvSpPr>
        <p:spPr>
          <a:xfrm>
            <a:off x="8500777" y="2979181"/>
            <a:ext cx="2217420" cy="70675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sz="4000" b="1" i="0" u="none" strike="noStrike" kern="1200" cap="none" spc="0" normalizeH="0" baseline="0" noProof="0" dirty="0">
                <a:ln>
                  <a:noFill/>
                </a:ln>
                <a:solidFill>
                  <a:prstClr val="black"/>
                </a:solidFill>
                <a:effectLst/>
                <a:uLnTx/>
                <a:uFillTx/>
                <a:latin typeface="华文楷体" panose="02010600040101010101" charset="-122"/>
                <a:ea typeface="华文楷体" panose="02010600040101010101" charset="-122"/>
                <a:cs typeface="+mn-cs"/>
              </a:rPr>
              <a:t>理论推导</a:t>
            </a:r>
            <a:endParaRPr kumimoji="1" lang="zh-CN" altLang="en-US" sz="4000" b="1" i="0" u="none" strike="noStrike" kern="1200" cap="none" spc="0" normalizeH="0" baseline="0" noProof="0" dirty="0">
              <a:ln>
                <a:noFill/>
              </a:ln>
              <a:solidFill>
                <a:prstClr val="black"/>
              </a:solidFill>
              <a:effectLst/>
              <a:uLnTx/>
              <a:uFillTx/>
              <a:latin typeface="华文楷体" panose="02010600040101010101" charset="-122"/>
              <a:ea typeface="华文楷体" panose="02010600040101010101" charset="-122"/>
              <a:cs typeface="+mn-cs"/>
            </a:endParaRPr>
          </a:p>
        </p:txBody>
      </p:sp>
      <p:grpSp>
        <p:nvGrpSpPr>
          <p:cNvPr id="23" name="组合 22"/>
          <p:cNvGrpSpPr/>
          <p:nvPr/>
        </p:nvGrpSpPr>
        <p:grpSpPr>
          <a:xfrm>
            <a:off x="7545228" y="3959569"/>
            <a:ext cx="873456" cy="983311"/>
            <a:chOff x="7656988" y="4144244"/>
            <a:chExt cx="873456" cy="983311"/>
          </a:xfrm>
        </p:grpSpPr>
        <p:sp>
          <p:nvSpPr>
            <p:cNvPr id="27" name="文本框 26"/>
            <p:cNvSpPr txBox="1"/>
            <p:nvPr/>
          </p:nvSpPr>
          <p:spPr>
            <a:xfrm>
              <a:off x="7658340" y="4144244"/>
              <a:ext cx="870752" cy="83099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en-US" altLang="zh-CN" sz="4800" b="1" i="0" u="none" strike="noStrike" kern="1200" cap="none" spc="0" normalizeH="0" baseline="0" noProof="0" dirty="0">
                  <a:ln>
                    <a:noFill/>
                  </a:ln>
                  <a:gradFill flip="none" rotWithShape="1">
                    <a:gsLst>
                      <a:gs pos="0">
                        <a:srgbClr val="0070C0"/>
                      </a:gs>
                      <a:gs pos="100000">
                        <a:srgbClr val="002060"/>
                      </a:gs>
                    </a:gsLst>
                    <a:lin ang="13500000" scaled="1"/>
                    <a:tileRect/>
                  </a:gradFill>
                  <a:effectLst/>
                  <a:uLnTx/>
                  <a:uFillTx/>
                  <a:latin typeface="等线 Light" panose="02010600030101010101" charset="-122"/>
                  <a:ea typeface="等线" panose="02010600030101010101" charset="-122"/>
                  <a:cs typeface="+mn-cs"/>
                </a:rPr>
                <a:t>04</a:t>
              </a:r>
              <a:endParaRPr kumimoji="1" lang="zh-CN" altLang="en-US" sz="4800" b="1" i="0" u="none" strike="noStrike" kern="1200" cap="none" spc="0" normalizeH="0" baseline="0" noProof="0" dirty="0">
                <a:ln>
                  <a:noFill/>
                </a:ln>
                <a:gradFill flip="none" rotWithShape="1">
                  <a:gsLst>
                    <a:gs pos="0">
                      <a:srgbClr val="0070C0"/>
                    </a:gs>
                    <a:gs pos="100000">
                      <a:srgbClr val="002060"/>
                    </a:gs>
                  </a:gsLst>
                  <a:lin ang="13500000" scaled="1"/>
                  <a:tileRect/>
                </a:gradFill>
                <a:effectLst/>
                <a:uLnTx/>
                <a:uFillTx/>
                <a:latin typeface="等线 Light" panose="02010600030101010101" charset="-122"/>
                <a:ea typeface="等线" panose="02010600030101010101" charset="-122"/>
                <a:cs typeface="+mn-cs"/>
              </a:endParaRPr>
            </a:p>
          </p:txBody>
        </p:sp>
        <p:sp>
          <p:nvSpPr>
            <p:cNvPr id="28" name="文本框 27"/>
            <p:cNvSpPr txBox="1"/>
            <p:nvPr/>
          </p:nvSpPr>
          <p:spPr>
            <a:xfrm>
              <a:off x="7656988" y="4819778"/>
              <a:ext cx="873456"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en-US" altLang="zh-CN" sz="1400" b="0" i="0" u="none" strike="noStrike" kern="1200" cap="none" spc="300" normalizeH="0" baseline="0" noProof="0" dirty="0">
                  <a:ln>
                    <a:noFill/>
                  </a:ln>
                  <a:gradFill flip="none" rotWithShape="1">
                    <a:gsLst>
                      <a:gs pos="0">
                        <a:srgbClr val="0070C0"/>
                      </a:gs>
                      <a:gs pos="100000">
                        <a:srgbClr val="002060"/>
                      </a:gs>
                    </a:gsLst>
                    <a:lin ang="13500000" scaled="1"/>
                    <a:tileRect/>
                  </a:gradFill>
                  <a:effectLst/>
                  <a:uLnTx/>
                  <a:uFillTx/>
                  <a:latin typeface="等线" panose="02010600030101010101" charset="-122"/>
                  <a:ea typeface="等线" panose="02010600030101010101" charset="-122"/>
                  <a:cs typeface="+mn-cs"/>
                </a:rPr>
                <a:t>PART</a:t>
              </a:r>
              <a:endParaRPr kumimoji="1" lang="zh-CN" altLang="en-US" sz="1400" b="0" i="0" u="none" strike="noStrike" kern="1200" cap="none" spc="300" normalizeH="0" baseline="0" noProof="0" dirty="0">
                <a:ln>
                  <a:noFill/>
                </a:ln>
                <a:gradFill flip="none" rotWithShape="1">
                  <a:gsLst>
                    <a:gs pos="0">
                      <a:srgbClr val="0070C0"/>
                    </a:gs>
                    <a:gs pos="100000">
                      <a:srgbClr val="002060"/>
                    </a:gs>
                  </a:gsLst>
                  <a:lin ang="13500000" scaled="1"/>
                  <a:tileRect/>
                </a:gradFill>
                <a:effectLst/>
                <a:uLnTx/>
                <a:uFillTx/>
                <a:latin typeface="等线" panose="02010600030101010101" charset="-122"/>
                <a:ea typeface="等线" panose="02010600030101010101" charset="-122"/>
                <a:cs typeface="+mn-cs"/>
              </a:endParaRPr>
            </a:p>
          </p:txBody>
        </p:sp>
      </p:grpSp>
      <p:pic>
        <p:nvPicPr>
          <p:cNvPr id="36" name="图片 35"/>
          <p:cNvPicPr>
            <a:picLocks noChangeAspect="1"/>
          </p:cNvPicPr>
          <p:nvPr/>
        </p:nvPicPr>
        <p:blipFill rotWithShape="1">
          <a:blip r:embed="rId1">
            <a:extLst>
              <a:ext uri="{28A0092B-C50C-407E-A947-70E740481C1C}">
                <a14:useLocalDpi xmlns:a14="http://schemas.microsoft.com/office/drawing/2010/main" val="0"/>
              </a:ext>
            </a:extLst>
          </a:blip>
          <a:srcRect l="-1" t="36894" r="52889" b="37036"/>
          <a:stretch>
            <a:fillRect/>
          </a:stretch>
        </p:blipFill>
        <p:spPr>
          <a:xfrm>
            <a:off x="9318536" y="1491689"/>
            <a:ext cx="2485695" cy="772160"/>
          </a:xfrm>
          <a:prstGeom prst="rect">
            <a:avLst/>
          </a:prstGeom>
        </p:spPr>
      </p:pic>
      <p:sp>
        <p:nvSpPr>
          <p:cNvPr id="2" name="文本框 1"/>
          <p:cNvSpPr txBox="1"/>
          <p:nvPr/>
        </p:nvSpPr>
        <p:spPr>
          <a:xfrm>
            <a:off x="8500777" y="4103096"/>
            <a:ext cx="2726055" cy="70675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sz="4000" b="1" i="0" u="none" strike="noStrike" kern="1200" cap="none" spc="0" normalizeH="0" baseline="0" noProof="0" dirty="0">
                <a:ln>
                  <a:noFill/>
                </a:ln>
                <a:solidFill>
                  <a:prstClr val="black"/>
                </a:solidFill>
                <a:effectLst/>
                <a:uLnTx/>
                <a:uFillTx/>
                <a:latin typeface="华文楷体" panose="02010600040101010101" charset="-122"/>
                <a:ea typeface="华文楷体" panose="02010600040101010101" charset="-122"/>
                <a:cs typeface="+mn-cs"/>
              </a:rPr>
              <a:t>总结与反思</a:t>
            </a:r>
            <a:endParaRPr kumimoji="1" lang="zh-CN" altLang="en-US" sz="4000" b="1" i="0" u="none" strike="noStrike" kern="1200" cap="none" spc="0" normalizeH="0" baseline="0" noProof="0" dirty="0">
              <a:ln>
                <a:noFill/>
              </a:ln>
              <a:solidFill>
                <a:prstClr val="black"/>
              </a:solidFill>
              <a:effectLst/>
              <a:uLnTx/>
              <a:uFillTx/>
              <a:latin typeface="华文楷体" panose="02010600040101010101" charset="-122"/>
              <a:ea typeface="华文楷体" panose="02010600040101010101" charset="-122"/>
              <a:cs typeface="+mn-cs"/>
            </a:endParaRPr>
          </a:p>
        </p:txBody>
      </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p:cNvSpPr/>
          <p:nvPr>
            <p:custDataLst>
              <p:tags r:id="rId1"/>
            </p:custDataLst>
          </p:nvPr>
        </p:nvSpPr>
        <p:spPr>
          <a:xfrm>
            <a:off x="-2637155" y="3564890"/>
            <a:ext cx="8193405" cy="645160"/>
          </a:xfrm>
          <a:prstGeom prst="rect">
            <a:avLst/>
          </a:prstGeom>
          <a:ln>
            <a:noFill/>
          </a:ln>
        </p:spPr>
        <p:txBody>
          <a:bodyPr wrap="square">
            <a:spAutoFit/>
          </a:bodyPr>
          <a:p>
            <a:pPr algn="ctr"/>
            <a:r>
              <a:rPr lang="en-US" altLang="zh-CN" sz="3600" dirty="0">
                <a:ln w="0"/>
                <a:solidFill>
                  <a:schemeClr val="bg1"/>
                </a:solidFill>
                <a:effectLst>
                  <a:outerShdw blurRad="38100" dist="19050" dir="2700000" algn="tl" rotWithShape="0">
                    <a:schemeClr val="dk1">
                      <a:alpha val="40000"/>
                    </a:schemeClr>
                  </a:outerShdw>
                </a:effectLst>
                <a:latin typeface="华文楷体" panose="02010600040101010101" charset="-122"/>
                <a:ea typeface="华文楷体" panose="02010600040101010101" charset="-122"/>
              </a:rPr>
              <a:t>3</a:t>
            </a:r>
            <a:endParaRPr lang="en-US" altLang="zh-CN" sz="3600" dirty="0">
              <a:ln w="0"/>
              <a:solidFill>
                <a:schemeClr val="bg1"/>
              </a:solidFill>
              <a:effectLst>
                <a:outerShdw blurRad="38100" dist="19050" dir="2700000" algn="tl" rotWithShape="0">
                  <a:schemeClr val="dk1">
                    <a:alpha val="40000"/>
                  </a:schemeClr>
                </a:outerShdw>
              </a:effectLst>
              <a:latin typeface="华文楷体" panose="02010600040101010101" charset="-122"/>
              <a:ea typeface="华文楷体" panose="02010600040101010101" charset="-122"/>
            </a:endParaRPr>
          </a:p>
        </p:txBody>
      </p:sp>
      <p:sp>
        <p:nvSpPr>
          <p:cNvPr id="6" name="文本框 5"/>
          <p:cNvSpPr txBox="1"/>
          <p:nvPr/>
        </p:nvSpPr>
        <p:spPr>
          <a:xfrm>
            <a:off x="1259205" y="323850"/>
            <a:ext cx="6096000" cy="521970"/>
          </a:xfrm>
          <a:prstGeom prst="rect">
            <a:avLst/>
          </a:prstGeom>
          <a:noFill/>
        </p:spPr>
        <p:txBody>
          <a:bodyPr wrap="square" rtlCol="0" anchor="t">
            <a:spAutoFit/>
          </a:bodyPr>
          <a:p>
            <a:r>
              <a:rPr lang="zh-CN" altLang="en-US" sz="2800" b="1" dirty="0">
                <a:solidFill>
                  <a:srgbClr val="18478F"/>
                </a:solidFill>
                <a:latin typeface="华文楷体" panose="02010600040101010101" charset="-122"/>
                <a:ea typeface="华文楷体" panose="02010600040101010101" charset="-122"/>
                <a:cs typeface="Open Sans" panose="020B0606030504020204" pitchFamily="34" charset="0"/>
                <a:sym typeface="+mn-ea"/>
              </a:rPr>
              <a:t>总结与反思</a:t>
            </a:r>
            <a:endParaRPr lang="zh-CN" altLang="en-US" sz="2800" b="1" dirty="0">
              <a:solidFill>
                <a:srgbClr val="18478F"/>
              </a:solidFill>
              <a:latin typeface="华文楷体" panose="02010600040101010101" charset="-122"/>
              <a:ea typeface="华文楷体" panose="02010600040101010101" charset="-122"/>
              <a:cs typeface="Open Sans" panose="020B0606030504020204" pitchFamily="34" charset="0"/>
              <a:sym typeface="+mn-ea"/>
            </a:endParaRPr>
          </a:p>
        </p:txBody>
      </p:sp>
      <p:sp>
        <p:nvSpPr>
          <p:cNvPr id="3" name="文本框 2"/>
          <p:cNvSpPr txBox="1"/>
          <p:nvPr/>
        </p:nvSpPr>
        <p:spPr>
          <a:xfrm>
            <a:off x="1193165" y="1659890"/>
            <a:ext cx="10078720" cy="3538220"/>
          </a:xfrm>
          <a:prstGeom prst="rect">
            <a:avLst/>
          </a:prstGeom>
          <a:noFill/>
        </p:spPr>
        <p:txBody>
          <a:bodyPr wrap="square" rtlCol="0" anchor="t">
            <a:spAutoFit/>
          </a:bodyPr>
          <a:p>
            <a:pPr algn="l">
              <a:buClrTx/>
              <a:buSzTx/>
              <a:buNone/>
            </a:pPr>
            <a:r>
              <a:rPr lang="en-US" altLang="zh-CN" sz="2000" b="1" dirty="0">
                <a:latin typeface="微软雅黑" panose="020B0503020204020204" pitchFamily="34" charset="-122"/>
                <a:ea typeface="微软雅黑" panose="020B0503020204020204" pitchFamily="34" charset="-122"/>
                <a:sym typeface="+mn-ea"/>
              </a:rPr>
              <a:t>         </a:t>
            </a:r>
            <a:r>
              <a:rPr lang="zh-CN" altLang="en-US" sz="2800">
                <a:latin typeface="楷体" panose="02010609060101010101" pitchFamily="49" charset="-122"/>
                <a:ea typeface="楷体" panose="02010609060101010101" pitchFamily="49" charset="-122"/>
                <a:cs typeface="楷体" panose="02010609060101010101" pitchFamily="49" charset="-122"/>
                <a:sym typeface="+mn-ea"/>
              </a:rPr>
              <a:t>当球下落到尺子伸出桌面处，给尺子一个正向旋转的脉冲，这个力矩会驱使尺子弹起。</a:t>
            </a:r>
            <a:endParaRPr lang="zh-CN" altLang="en-US" sz="2800">
              <a:latin typeface="楷体" panose="02010609060101010101" pitchFamily="49" charset="-122"/>
              <a:ea typeface="楷体" panose="02010609060101010101" pitchFamily="49" charset="-122"/>
              <a:cs typeface="楷体" panose="02010609060101010101" pitchFamily="49" charset="-122"/>
            </a:endParaRPr>
          </a:p>
          <a:p>
            <a:pPr algn="l">
              <a:buClrTx/>
              <a:buSzTx/>
              <a:buNone/>
            </a:pPr>
            <a:r>
              <a:rPr lang="en-US" altLang="zh-CN" sz="2800">
                <a:latin typeface="楷体" panose="02010609060101010101" pitchFamily="49" charset="-122"/>
                <a:ea typeface="楷体" panose="02010609060101010101" pitchFamily="49" charset="-122"/>
                <a:cs typeface="楷体" panose="02010609060101010101" pitchFamily="49" charset="-122"/>
                <a:sym typeface="+mn-ea"/>
              </a:rPr>
              <a:t>    </a:t>
            </a:r>
            <a:r>
              <a:rPr lang="zh-CN" altLang="en-US" sz="2800">
                <a:latin typeface="楷体" panose="02010609060101010101" pitchFamily="49" charset="-122"/>
                <a:ea typeface="楷体" panose="02010609060101010101" pitchFamily="49" charset="-122"/>
                <a:cs typeface="楷体" panose="02010609060101010101" pitchFamily="49" charset="-122"/>
                <a:sym typeface="+mn-ea"/>
              </a:rPr>
              <a:t>无纸覆盖时尺子会直接飞离桌面；</a:t>
            </a:r>
            <a:endParaRPr lang="zh-CN" altLang="en-US" sz="2800">
              <a:latin typeface="楷体" panose="02010609060101010101" pitchFamily="49" charset="-122"/>
              <a:ea typeface="楷体" panose="02010609060101010101" pitchFamily="49" charset="-122"/>
              <a:cs typeface="楷体" panose="02010609060101010101" pitchFamily="49" charset="-122"/>
            </a:endParaRPr>
          </a:p>
          <a:p>
            <a:pPr algn="l">
              <a:buClrTx/>
              <a:buSzTx/>
              <a:buNone/>
            </a:pPr>
            <a:r>
              <a:rPr lang="en-US" altLang="zh-CN" sz="2800">
                <a:latin typeface="楷体" panose="02010609060101010101" pitchFamily="49" charset="-122"/>
                <a:ea typeface="楷体" panose="02010609060101010101" pitchFamily="49" charset="-122"/>
                <a:cs typeface="楷体" panose="02010609060101010101" pitchFamily="49" charset="-122"/>
                <a:sym typeface="+mn-ea"/>
              </a:rPr>
              <a:t>    </a:t>
            </a:r>
            <a:r>
              <a:rPr lang="zh-CN" altLang="en-US" sz="2800">
                <a:latin typeface="楷体" panose="02010609060101010101" pitchFamily="49" charset="-122"/>
                <a:ea typeface="楷体" panose="02010609060101010101" pitchFamily="49" charset="-122"/>
                <a:cs typeface="楷体" panose="02010609060101010101" pitchFamily="49" charset="-122"/>
                <a:sym typeface="+mn-ea"/>
              </a:rPr>
              <a:t>有纸覆盖时，因为尺子的翘起而导致纸下的空间瞬间增大，而因为纸与桌面重合较好，空气没有合适的通道进入以补充内部空气容量，故只能以内部空气稀释来填满整个空间这时内部气压就会小于外部气压，气压差会给予尺子一个反向于球下落力矩的力矩，来迫使尺子留到桌面上。</a:t>
            </a:r>
            <a:endParaRPr lang="zh-CN" altLang="en-US" sz="2800">
              <a:latin typeface="楷体" panose="02010609060101010101" pitchFamily="49" charset="-122"/>
              <a:ea typeface="楷体" panose="02010609060101010101" pitchFamily="49" charset="-122"/>
              <a:cs typeface="楷体" panose="02010609060101010101" pitchFamily="49"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p:cNvSpPr/>
          <p:nvPr>
            <p:custDataLst>
              <p:tags r:id="rId1"/>
            </p:custDataLst>
          </p:nvPr>
        </p:nvSpPr>
        <p:spPr>
          <a:xfrm>
            <a:off x="-2637155" y="3564890"/>
            <a:ext cx="8193405" cy="645160"/>
          </a:xfrm>
          <a:prstGeom prst="rect">
            <a:avLst/>
          </a:prstGeom>
          <a:ln>
            <a:noFill/>
          </a:ln>
        </p:spPr>
        <p:txBody>
          <a:bodyPr wrap="square">
            <a:spAutoFit/>
          </a:bodyPr>
          <a:p>
            <a:pPr algn="ctr"/>
            <a:r>
              <a:rPr lang="en-US" altLang="zh-CN" sz="3600" dirty="0">
                <a:ln w="0"/>
                <a:solidFill>
                  <a:schemeClr val="bg1"/>
                </a:solidFill>
                <a:effectLst>
                  <a:outerShdw blurRad="38100" dist="19050" dir="2700000" algn="tl" rotWithShape="0">
                    <a:schemeClr val="dk1">
                      <a:alpha val="40000"/>
                    </a:schemeClr>
                  </a:outerShdw>
                </a:effectLst>
                <a:latin typeface="华文楷体" panose="02010600040101010101" charset="-122"/>
                <a:ea typeface="华文楷体" panose="02010600040101010101" charset="-122"/>
              </a:rPr>
              <a:t>3</a:t>
            </a:r>
            <a:endParaRPr lang="en-US" altLang="zh-CN" sz="3600" dirty="0">
              <a:ln w="0"/>
              <a:solidFill>
                <a:schemeClr val="bg1"/>
              </a:solidFill>
              <a:effectLst>
                <a:outerShdw blurRad="38100" dist="19050" dir="2700000" algn="tl" rotWithShape="0">
                  <a:schemeClr val="dk1">
                    <a:alpha val="40000"/>
                  </a:schemeClr>
                </a:outerShdw>
              </a:effectLst>
              <a:latin typeface="华文楷体" panose="02010600040101010101" charset="-122"/>
              <a:ea typeface="华文楷体" panose="02010600040101010101" charset="-122"/>
            </a:endParaRPr>
          </a:p>
        </p:txBody>
      </p:sp>
      <p:sp>
        <p:nvSpPr>
          <p:cNvPr id="6" name="文本框 5"/>
          <p:cNvSpPr txBox="1"/>
          <p:nvPr/>
        </p:nvSpPr>
        <p:spPr>
          <a:xfrm>
            <a:off x="1259205" y="323850"/>
            <a:ext cx="6096000" cy="521970"/>
          </a:xfrm>
          <a:prstGeom prst="rect">
            <a:avLst/>
          </a:prstGeom>
          <a:noFill/>
        </p:spPr>
        <p:txBody>
          <a:bodyPr wrap="square" rtlCol="0" anchor="t">
            <a:spAutoFit/>
          </a:bodyPr>
          <a:p>
            <a:r>
              <a:rPr lang="zh-CN" altLang="en-US" sz="2800" b="1" dirty="0">
                <a:solidFill>
                  <a:srgbClr val="18478F"/>
                </a:solidFill>
                <a:latin typeface="华文楷体" panose="02010600040101010101" charset="-122"/>
                <a:ea typeface="华文楷体" panose="02010600040101010101" charset="-122"/>
                <a:cs typeface="Open Sans" panose="020B0606030504020204" pitchFamily="34" charset="0"/>
                <a:sym typeface="+mn-ea"/>
              </a:rPr>
              <a:t>总结与反思</a:t>
            </a:r>
            <a:endParaRPr lang="zh-CN" altLang="en-US" sz="2800" b="1" dirty="0">
              <a:solidFill>
                <a:srgbClr val="18478F"/>
              </a:solidFill>
              <a:latin typeface="华文楷体" panose="02010600040101010101" charset="-122"/>
              <a:ea typeface="华文楷体" panose="02010600040101010101" charset="-122"/>
              <a:cs typeface="Open Sans" panose="020B0606030504020204" pitchFamily="34" charset="0"/>
              <a:sym typeface="+mn-ea"/>
            </a:endParaRPr>
          </a:p>
        </p:txBody>
      </p:sp>
      <p:sp>
        <p:nvSpPr>
          <p:cNvPr id="3" name="文本框 2"/>
          <p:cNvSpPr txBox="1"/>
          <p:nvPr/>
        </p:nvSpPr>
        <p:spPr>
          <a:xfrm>
            <a:off x="1390650" y="1868170"/>
            <a:ext cx="10078720" cy="2984500"/>
          </a:xfrm>
          <a:prstGeom prst="rect">
            <a:avLst/>
          </a:prstGeom>
          <a:noFill/>
        </p:spPr>
        <p:txBody>
          <a:bodyPr wrap="square" rtlCol="0" anchor="t">
            <a:spAutoFit/>
          </a:bodyPr>
          <a:p>
            <a:pPr algn="l">
              <a:buClrTx/>
              <a:buSzTx/>
              <a:buNone/>
            </a:pPr>
            <a:r>
              <a:rPr lang="en-US" altLang="zh-CN" sz="2000" b="1" dirty="0">
                <a:latin typeface="微软雅黑" panose="020B0503020204020204" pitchFamily="34" charset="-122"/>
                <a:ea typeface="微软雅黑" panose="020B0503020204020204" pitchFamily="34" charset="-122"/>
                <a:sym typeface="+mn-ea"/>
              </a:rPr>
              <a:t>         </a:t>
            </a:r>
            <a:r>
              <a:rPr lang="zh-CN" altLang="en-US" sz="2800">
                <a:latin typeface="楷体" panose="02010609060101010101" pitchFamily="49" charset="-122"/>
                <a:ea typeface="楷体" panose="02010609060101010101" pitchFamily="49" charset="-122"/>
                <a:cs typeface="楷体" panose="02010609060101010101" pitchFamily="49" charset="-122"/>
                <a:sym typeface="+mn-ea"/>
              </a:rPr>
              <a:t>该现象的成功出现与纸的材料，如硬度、结构等具有较大关系，当纸的硬度比较高时，由于纸与桌面不能很好的重合，导致该现象无法出现。当纸的透气性比较好时，导致纸内部空气与外部联通，外界大气压能通过纸上的小孔对内进行快速的补充，从而内外难以形成较大的气压差，在这种情况下，也是难以实现该现象的发生的。</a:t>
            </a:r>
            <a:endParaRPr lang="zh-CN" altLang="en-US" sz="2800" b="0">
              <a:latin typeface="楷体" panose="02010609060101010101" pitchFamily="49" charset="-122"/>
              <a:ea typeface="楷体" panose="02010609060101010101" pitchFamily="49" charset="-122"/>
              <a:cs typeface="楷体" panose="02010609060101010101" pitchFamily="49" charset="-122"/>
            </a:endParaRPr>
          </a:p>
          <a:p>
            <a:pPr algn="l">
              <a:buClrTx/>
              <a:buSzTx/>
              <a:buNone/>
            </a:pPr>
            <a:r>
              <a:rPr lang="en-US" altLang="zh-CN" sz="2000" b="1" dirty="0">
                <a:latin typeface="微软雅黑" panose="020B0503020204020204" pitchFamily="34" charset="-122"/>
                <a:ea typeface="微软雅黑" panose="020B0503020204020204" pitchFamily="34" charset="-122"/>
                <a:sym typeface="+mn-ea"/>
              </a:rPr>
              <a:t>    </a:t>
            </a:r>
            <a:endParaRPr lang="zh-CN" altLang="en-US" sz="2800">
              <a:latin typeface="楷体" panose="02010609060101010101" pitchFamily="49" charset="-122"/>
              <a:ea typeface="楷体" panose="02010609060101010101" pitchFamily="49" charset="-122"/>
              <a:cs typeface="楷体" panose="02010609060101010101" pitchFamily="49"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p:cNvSpPr/>
          <p:nvPr>
            <p:custDataLst>
              <p:tags r:id="rId1"/>
            </p:custDataLst>
          </p:nvPr>
        </p:nvSpPr>
        <p:spPr>
          <a:xfrm>
            <a:off x="-2637155" y="3564890"/>
            <a:ext cx="8193405" cy="645160"/>
          </a:xfrm>
          <a:prstGeom prst="rect">
            <a:avLst/>
          </a:prstGeom>
          <a:ln>
            <a:noFill/>
          </a:ln>
        </p:spPr>
        <p:txBody>
          <a:bodyPr wrap="square">
            <a:spAutoFit/>
          </a:bodyPr>
          <a:p>
            <a:pPr algn="ctr"/>
            <a:r>
              <a:rPr lang="en-US" altLang="zh-CN" sz="3600" dirty="0">
                <a:ln w="0"/>
                <a:solidFill>
                  <a:schemeClr val="bg1"/>
                </a:solidFill>
                <a:effectLst>
                  <a:outerShdw blurRad="38100" dist="19050" dir="2700000" algn="tl" rotWithShape="0">
                    <a:schemeClr val="dk1">
                      <a:alpha val="40000"/>
                    </a:schemeClr>
                  </a:outerShdw>
                </a:effectLst>
                <a:latin typeface="华文楷体" panose="02010600040101010101" charset="-122"/>
                <a:ea typeface="华文楷体" panose="02010600040101010101" charset="-122"/>
              </a:rPr>
              <a:t>3</a:t>
            </a:r>
            <a:endParaRPr lang="en-US" altLang="zh-CN" sz="3600" dirty="0">
              <a:ln w="0"/>
              <a:solidFill>
                <a:schemeClr val="bg1"/>
              </a:solidFill>
              <a:effectLst>
                <a:outerShdw blurRad="38100" dist="19050" dir="2700000" algn="tl" rotWithShape="0">
                  <a:schemeClr val="dk1">
                    <a:alpha val="40000"/>
                  </a:schemeClr>
                </a:outerShdw>
              </a:effectLst>
              <a:latin typeface="华文楷体" panose="02010600040101010101" charset="-122"/>
              <a:ea typeface="华文楷体" panose="02010600040101010101" charset="-122"/>
            </a:endParaRPr>
          </a:p>
        </p:txBody>
      </p:sp>
      <p:sp>
        <p:nvSpPr>
          <p:cNvPr id="6" name="文本框 5"/>
          <p:cNvSpPr txBox="1"/>
          <p:nvPr/>
        </p:nvSpPr>
        <p:spPr>
          <a:xfrm>
            <a:off x="1259205" y="323850"/>
            <a:ext cx="6096000" cy="521970"/>
          </a:xfrm>
          <a:prstGeom prst="rect">
            <a:avLst/>
          </a:prstGeom>
          <a:noFill/>
        </p:spPr>
        <p:txBody>
          <a:bodyPr wrap="square" rtlCol="0" anchor="t">
            <a:spAutoFit/>
          </a:bodyPr>
          <a:p>
            <a:r>
              <a:rPr lang="zh-CN" altLang="en-US" sz="2800" b="1" dirty="0">
                <a:solidFill>
                  <a:srgbClr val="18478F"/>
                </a:solidFill>
                <a:latin typeface="华文楷体" panose="02010600040101010101" charset="-122"/>
                <a:ea typeface="华文楷体" panose="02010600040101010101" charset="-122"/>
                <a:cs typeface="Open Sans" panose="020B0606030504020204" pitchFamily="34" charset="0"/>
                <a:sym typeface="+mn-ea"/>
              </a:rPr>
              <a:t>总结与反思</a:t>
            </a:r>
            <a:endParaRPr lang="zh-CN" altLang="en-US" sz="2800" b="1" dirty="0">
              <a:solidFill>
                <a:srgbClr val="18478F"/>
              </a:solidFill>
              <a:latin typeface="华文楷体" panose="02010600040101010101" charset="-122"/>
              <a:ea typeface="华文楷体" panose="02010600040101010101" charset="-122"/>
              <a:cs typeface="Open Sans" panose="020B0606030504020204" pitchFamily="34" charset="0"/>
              <a:sym typeface="+mn-ea"/>
            </a:endParaRPr>
          </a:p>
        </p:txBody>
      </p:sp>
      <p:sp>
        <p:nvSpPr>
          <p:cNvPr id="3" name="文本框 2"/>
          <p:cNvSpPr txBox="1"/>
          <p:nvPr/>
        </p:nvSpPr>
        <p:spPr>
          <a:xfrm>
            <a:off x="1193165" y="1659890"/>
            <a:ext cx="10078720" cy="398780"/>
          </a:xfrm>
          <a:prstGeom prst="rect">
            <a:avLst/>
          </a:prstGeom>
          <a:noFill/>
        </p:spPr>
        <p:txBody>
          <a:bodyPr wrap="square" rtlCol="0" anchor="t">
            <a:spAutoFit/>
          </a:bodyPr>
          <a:p>
            <a:pPr>
              <a:buClrTx/>
              <a:buSzTx/>
              <a:buNone/>
            </a:pPr>
            <a:r>
              <a:rPr lang="en-US" altLang="zh-CN" sz="2000" b="1" dirty="0">
                <a:latin typeface="微软雅黑" panose="020B0503020204020204" pitchFamily="34" charset="-122"/>
                <a:ea typeface="微软雅黑" panose="020B0503020204020204" pitchFamily="34" charset="-122"/>
                <a:sym typeface="+mn-ea"/>
              </a:rPr>
              <a:t>       </a:t>
            </a:r>
            <a:endParaRPr lang="zh-CN" sz="2800">
              <a:latin typeface="楷体" panose="02010609060101010101" pitchFamily="49" charset="-122"/>
              <a:ea typeface="楷体" panose="02010609060101010101" pitchFamily="49" charset="-122"/>
              <a:cs typeface="楷体" panose="02010609060101010101" pitchFamily="49" charset="-122"/>
              <a:sym typeface="+mn-ea"/>
            </a:endParaRPr>
          </a:p>
        </p:txBody>
      </p:sp>
      <p:sp>
        <p:nvSpPr>
          <p:cNvPr id="2" name="文本框 1"/>
          <p:cNvSpPr txBox="1"/>
          <p:nvPr/>
        </p:nvSpPr>
        <p:spPr>
          <a:xfrm>
            <a:off x="1577340" y="1978025"/>
            <a:ext cx="9310370" cy="2902585"/>
          </a:xfrm>
          <a:prstGeom prst="rect">
            <a:avLst/>
          </a:prstGeom>
          <a:noFill/>
        </p:spPr>
        <p:txBody>
          <a:bodyPr wrap="square" rtlCol="0" anchor="t">
            <a:noAutofit/>
          </a:bodyPr>
          <a:p>
            <a:pPr>
              <a:lnSpc>
                <a:spcPct val="125000"/>
              </a:lnSpc>
            </a:pPr>
            <a:r>
              <a:rPr lang="zh-CN" altLang="en-US" sz="2400">
                <a:ea typeface="楷体" panose="02010609060101010101" pitchFamily="49" charset="-122"/>
                <a:sym typeface="+mn-ea"/>
              </a:rPr>
              <a:t>①由于设备局限，针对这个现象我们的探究主要停留在理论推导以及定性的实验验证上面，缺乏大量的实验验证；</a:t>
            </a:r>
            <a:endParaRPr lang="zh-CN" altLang="en-US" sz="2400">
              <a:ea typeface="楷体" panose="02010609060101010101" pitchFamily="49" charset="-122"/>
              <a:sym typeface="+mn-ea"/>
            </a:endParaRPr>
          </a:p>
          <a:p>
            <a:pPr>
              <a:lnSpc>
                <a:spcPct val="125000"/>
              </a:lnSpc>
            </a:pPr>
            <a:r>
              <a:rPr lang="zh-CN" altLang="en-US" sz="2400">
                <a:latin typeface="+mn-lt"/>
                <a:ea typeface="楷体" panose="02010609060101010101" pitchFamily="49" charset="-122"/>
              </a:rPr>
              <a:t>②</a:t>
            </a:r>
            <a:r>
              <a:rPr lang="zh-CN" altLang="en-US" sz="2400">
                <a:ea typeface="楷体" panose="02010609060101010101" pitchFamily="49" charset="-122"/>
                <a:sym typeface="+mn-ea"/>
              </a:rPr>
              <a:t>由于知识储备有限，</a:t>
            </a:r>
            <a:r>
              <a:rPr lang="zh-CN" altLang="en-US" sz="2400">
                <a:latin typeface="+mn-lt"/>
                <a:ea typeface="楷体" panose="02010609060101010101" pitchFamily="49" charset="-122"/>
              </a:rPr>
              <a:t>我们在理论推导中建立的模型具有局限性，缺乏对尺子重力以及</a:t>
            </a:r>
            <a:r>
              <a:rPr lang="en-US" altLang="zh-CN" sz="2400">
                <a:latin typeface="+mn-lt"/>
                <a:ea typeface="楷体" panose="02010609060101010101" pitchFamily="49" charset="-122"/>
              </a:rPr>
              <a:t>α</a:t>
            </a:r>
            <a:r>
              <a:rPr lang="zh-CN" altLang="en-US" sz="2400">
                <a:latin typeface="+mn-lt"/>
                <a:ea typeface="楷体" panose="02010609060101010101" pitchFamily="49" charset="-122"/>
              </a:rPr>
              <a:t>角较大时等情况的讨论，在</a:t>
            </a:r>
            <a:r>
              <a:rPr lang="zh-CN" altLang="en-US" sz="2400">
                <a:ea typeface="楷体" panose="02010609060101010101" pitchFamily="49" charset="-122"/>
                <a:sym typeface="+mn-ea"/>
              </a:rPr>
              <a:t>我们的模型中，也缺乏对某些因素进行详细的分析，比如纸的柔软程度、球的弹性等因素做定性的探究；</a:t>
            </a:r>
            <a:endParaRPr lang="zh-CN" altLang="en-US" sz="2400">
              <a:ea typeface="楷体" panose="02010609060101010101" pitchFamily="49" charset="-122"/>
              <a:sym typeface="+mn-ea"/>
            </a:endParaRPr>
          </a:p>
        </p:txBody>
      </p:sp>
      <p:sp>
        <p:nvSpPr>
          <p:cNvPr id="105" name="文本框 104"/>
          <p:cNvSpPr txBox="1"/>
          <p:nvPr/>
        </p:nvSpPr>
        <p:spPr>
          <a:xfrm>
            <a:off x="5300345" y="2873057"/>
            <a:ext cx="5080000" cy="368300"/>
          </a:xfrm>
          <a:prstGeom prst="rect">
            <a:avLst/>
          </a:prstGeom>
          <a:noFill/>
          <a:ln w="9525">
            <a:noFill/>
          </a:ln>
        </p:spPr>
        <p:txBody>
          <a:bodyPr>
            <a:spAutoFit/>
          </a:bodyPr>
          <a:p>
            <a:pPr indent="0"/>
            <a:endParaRPr lang="zh-CN" altLang="en-US" b="0">
              <a:latin typeface="Calibri" panose="020F0502020204030204" pitchFamily="34" charset="0"/>
              <a:ea typeface="宋体" panose="02010600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1"/>
          <p:cNvSpPr>
            <a:spLocks noChangeArrowheads="1"/>
          </p:cNvSpPr>
          <p:nvPr>
            <p:custDataLst>
              <p:tags r:id="rId1"/>
            </p:custDataLst>
          </p:nvPr>
        </p:nvSpPr>
        <p:spPr bwMode="auto">
          <a:xfrm>
            <a:off x="2769235" y="960120"/>
            <a:ext cx="8035925" cy="984885"/>
          </a:xfrm>
          <a:prstGeom prst="rect">
            <a:avLst/>
          </a:prstGeom>
          <a:gradFill>
            <a:gsLst>
              <a:gs pos="0">
                <a:schemeClr val="bg1">
                  <a:lumMod val="85000"/>
                </a:schemeClr>
              </a:gs>
              <a:gs pos="100000">
                <a:schemeClr val="bg1"/>
              </a:gs>
            </a:gsLst>
            <a:lin ang="5400000" scaled="0"/>
          </a:gradFill>
          <a:ln w="57150" algn="ctr">
            <a:gradFill>
              <a:gsLst>
                <a:gs pos="100000">
                  <a:schemeClr val="bg1">
                    <a:lumMod val="85000"/>
                  </a:schemeClr>
                </a:gs>
                <a:gs pos="0">
                  <a:schemeClr val="bg1"/>
                </a:gs>
              </a:gsLst>
              <a:lin ang="5400000" scaled="0"/>
            </a:gradFill>
            <a:miter lim="800000"/>
          </a:ln>
          <a:effectLst>
            <a:outerShdw blurRad="203200" dist="127000" dir="2700000" algn="tl" rotWithShape="0">
              <a:prstClr val="black">
                <a:alpha val="40000"/>
              </a:prstClr>
            </a:outerShdw>
          </a:effectLst>
        </p:spPr>
        <p:txBody>
          <a:bodyPr anchor="ctr"/>
          <a:p>
            <a:pPr algn="ctr"/>
            <a:endParaRPr lang="zh-CN" altLang="en-US">
              <a:solidFill>
                <a:srgbClr val="FFFFFF"/>
              </a:solidFill>
              <a:cs typeface="+mn-ea"/>
              <a:sym typeface="+mn-lt"/>
            </a:endParaRPr>
          </a:p>
        </p:txBody>
      </p:sp>
      <p:sp>
        <p:nvSpPr>
          <p:cNvPr id="34" name="矩形 1"/>
          <p:cNvSpPr>
            <a:spLocks noChangeArrowheads="1"/>
          </p:cNvSpPr>
          <p:nvPr>
            <p:custDataLst>
              <p:tags r:id="rId2"/>
            </p:custDataLst>
          </p:nvPr>
        </p:nvSpPr>
        <p:spPr bwMode="auto">
          <a:xfrm>
            <a:off x="2769235" y="3181985"/>
            <a:ext cx="8035925" cy="1172210"/>
          </a:xfrm>
          <a:prstGeom prst="rect">
            <a:avLst/>
          </a:prstGeom>
          <a:gradFill>
            <a:gsLst>
              <a:gs pos="0">
                <a:schemeClr val="bg1">
                  <a:lumMod val="85000"/>
                </a:schemeClr>
              </a:gs>
              <a:gs pos="100000">
                <a:schemeClr val="bg1"/>
              </a:gs>
            </a:gsLst>
            <a:lin ang="5400000" scaled="0"/>
          </a:gradFill>
          <a:ln w="57150" algn="ctr">
            <a:gradFill>
              <a:gsLst>
                <a:gs pos="100000">
                  <a:schemeClr val="bg1">
                    <a:lumMod val="85000"/>
                  </a:schemeClr>
                </a:gs>
                <a:gs pos="0">
                  <a:schemeClr val="bg1"/>
                </a:gs>
              </a:gsLst>
              <a:lin ang="5400000" scaled="0"/>
            </a:gradFill>
            <a:miter lim="800000"/>
          </a:ln>
          <a:effectLst>
            <a:outerShdw blurRad="203200" dist="127000" dir="2700000" algn="tl" rotWithShape="0">
              <a:prstClr val="black">
                <a:alpha val="40000"/>
              </a:prstClr>
            </a:outerShdw>
          </a:effectLst>
        </p:spPr>
        <p:txBody>
          <a:bodyPr anchor="ctr"/>
          <a:p>
            <a:pPr algn="ctr"/>
            <a:r>
              <a:rPr lang="en-US" altLang="zh-CN" sz="2800" b="1" dirty="0">
                <a:solidFill>
                  <a:schemeClr val="tx1"/>
                </a:solidFill>
                <a:latin typeface="楷体" panose="02010609060101010101" pitchFamily="49" charset="-122"/>
                <a:ea typeface="楷体" panose="02010609060101010101" pitchFamily="49" charset="-122"/>
                <a:cs typeface="楷体" panose="02010609060101010101" pitchFamily="49" charset="-122"/>
                <a:sym typeface="+mn-ea"/>
              </a:rPr>
              <a:t>8-12</a:t>
            </a:r>
            <a:r>
              <a:rPr lang="zh-CN" altLang="en-US" sz="2800" b="1" dirty="0">
                <a:solidFill>
                  <a:schemeClr val="tx1"/>
                </a:solidFill>
                <a:latin typeface="楷体" panose="02010609060101010101" pitchFamily="49" charset="-122"/>
                <a:ea typeface="楷体" panose="02010609060101010101" pitchFamily="49" charset="-122"/>
                <a:cs typeface="楷体" panose="02010609060101010101" pitchFamily="49" charset="-122"/>
                <a:sym typeface="+mn-ea"/>
              </a:rPr>
              <a:t>周</a:t>
            </a:r>
            <a:endParaRPr lang="zh-CN" altLang="en-US" sz="2800" b="1" dirty="0">
              <a:solidFill>
                <a:schemeClr val="tx1"/>
              </a:solidFill>
              <a:latin typeface="楷体" panose="02010609060101010101" pitchFamily="49" charset="-122"/>
              <a:ea typeface="楷体" panose="02010609060101010101" pitchFamily="49" charset="-122"/>
              <a:cs typeface="楷体" panose="02010609060101010101" pitchFamily="49" charset="-122"/>
              <a:sym typeface="+mn-ea"/>
            </a:endParaRPr>
          </a:p>
          <a:p>
            <a:pPr algn="ctr"/>
            <a:r>
              <a:rPr lang="zh-CN" altLang="en-US" sz="2400" dirty="0">
                <a:solidFill>
                  <a:schemeClr val="tx1"/>
                </a:solidFill>
                <a:latin typeface="华文楷体" panose="02010600040101010101" charset="-122"/>
                <a:ea typeface="华文楷体" panose="02010600040101010101" charset="-122"/>
                <a:sym typeface="+mn-ea"/>
              </a:rPr>
              <a:t>搭建仿真实验环境，对之前的理论推导进一步深化</a:t>
            </a:r>
            <a:endParaRPr lang="zh-CN" altLang="en-US" sz="2400" dirty="0">
              <a:solidFill>
                <a:schemeClr val="tx1"/>
              </a:solidFill>
              <a:latin typeface="华文楷体" panose="02010600040101010101" charset="-122"/>
              <a:ea typeface="华文楷体" panose="02010600040101010101" charset="-122"/>
              <a:cs typeface="+mn-ea"/>
              <a:sym typeface="+mn-ea"/>
            </a:endParaRPr>
          </a:p>
        </p:txBody>
      </p:sp>
      <p:sp>
        <p:nvSpPr>
          <p:cNvPr id="29" name="矩形 1"/>
          <p:cNvSpPr>
            <a:spLocks noChangeArrowheads="1"/>
          </p:cNvSpPr>
          <p:nvPr>
            <p:custDataLst>
              <p:tags r:id="rId3"/>
            </p:custDataLst>
          </p:nvPr>
        </p:nvSpPr>
        <p:spPr bwMode="auto">
          <a:xfrm>
            <a:off x="2769235" y="2095500"/>
            <a:ext cx="8036560" cy="935355"/>
          </a:xfrm>
          <a:prstGeom prst="rect">
            <a:avLst/>
          </a:prstGeom>
          <a:gradFill>
            <a:gsLst>
              <a:gs pos="0">
                <a:schemeClr val="bg1">
                  <a:lumMod val="85000"/>
                </a:schemeClr>
              </a:gs>
              <a:gs pos="100000">
                <a:schemeClr val="bg1"/>
              </a:gs>
            </a:gsLst>
            <a:lin ang="5400000" scaled="0"/>
          </a:gradFill>
          <a:ln w="57150" algn="ctr">
            <a:gradFill>
              <a:gsLst>
                <a:gs pos="100000">
                  <a:schemeClr val="bg1">
                    <a:lumMod val="85000"/>
                  </a:schemeClr>
                </a:gs>
                <a:gs pos="0">
                  <a:schemeClr val="bg1"/>
                </a:gs>
              </a:gsLst>
              <a:lin ang="5400000" scaled="0"/>
            </a:gradFill>
            <a:miter lim="800000"/>
          </a:ln>
          <a:effectLst>
            <a:outerShdw blurRad="203200" dist="127000" dir="2700000" algn="tl" rotWithShape="0">
              <a:prstClr val="black">
                <a:alpha val="40000"/>
              </a:prstClr>
            </a:outerShdw>
          </a:effectLst>
        </p:spPr>
        <p:txBody>
          <a:bodyPr anchor="ctr"/>
          <a:p>
            <a:pPr algn="ctr"/>
            <a:endParaRPr lang="zh-CN" altLang="en-US">
              <a:solidFill>
                <a:srgbClr val="FFFFFF"/>
              </a:solidFill>
              <a:cs typeface="+mn-ea"/>
              <a:sym typeface="+mn-lt"/>
            </a:endParaRPr>
          </a:p>
        </p:txBody>
      </p:sp>
      <p:sp>
        <p:nvSpPr>
          <p:cNvPr id="3" name="文本框 2"/>
          <p:cNvSpPr txBox="1"/>
          <p:nvPr>
            <p:custDataLst>
              <p:tags r:id="rId4"/>
            </p:custDataLst>
          </p:nvPr>
        </p:nvSpPr>
        <p:spPr>
          <a:xfrm>
            <a:off x="2769235" y="2139315"/>
            <a:ext cx="8250555" cy="891540"/>
          </a:xfrm>
          <a:prstGeom prst="rect">
            <a:avLst/>
          </a:prstGeom>
          <a:noFill/>
        </p:spPr>
        <p:txBody>
          <a:bodyPr wrap="square" rtlCol="0" anchor="t">
            <a:spAutoFit/>
          </a:bodyPr>
          <a:p>
            <a:r>
              <a:rPr lang="en-US" altLang="zh-CN" sz="2400" b="1" dirty="0">
                <a:solidFill>
                  <a:schemeClr val="tx1"/>
                </a:solidFill>
                <a:latin typeface="楷体" panose="02010609060101010101" pitchFamily="49" charset="-122"/>
                <a:ea typeface="楷体" panose="02010609060101010101" pitchFamily="49" charset="-122"/>
                <a:cs typeface="楷体" panose="02010609060101010101" pitchFamily="49" charset="-122"/>
                <a:sym typeface="+mn-ea"/>
              </a:rPr>
              <a:t>                      </a:t>
            </a:r>
            <a:r>
              <a:rPr lang="en-US" altLang="zh-CN" sz="2800" b="1" dirty="0">
                <a:solidFill>
                  <a:schemeClr val="tx1"/>
                </a:solidFill>
                <a:latin typeface="楷体" panose="02010609060101010101" pitchFamily="49" charset="-122"/>
                <a:ea typeface="楷体" panose="02010609060101010101" pitchFamily="49" charset="-122"/>
                <a:cs typeface="楷体" panose="02010609060101010101" pitchFamily="49" charset="-122"/>
                <a:sym typeface="+mn-ea"/>
              </a:rPr>
              <a:t>4</a:t>
            </a:r>
            <a:r>
              <a:rPr lang="en-US" altLang="zh-CN" sz="2800" b="1" dirty="0">
                <a:solidFill>
                  <a:schemeClr val="tx1"/>
                </a:solidFill>
                <a:latin typeface="楷体" panose="02010609060101010101" pitchFamily="49" charset="-122"/>
                <a:ea typeface="楷体" panose="02010609060101010101" pitchFamily="49" charset="-122"/>
                <a:cs typeface="楷体" panose="02010609060101010101" pitchFamily="49" charset="-122"/>
                <a:sym typeface="+mn-ea"/>
              </a:rPr>
              <a:t>-8</a:t>
            </a:r>
            <a:r>
              <a:rPr lang="zh-CN" altLang="en-US" sz="2800" b="1" dirty="0">
                <a:solidFill>
                  <a:schemeClr val="tx1"/>
                </a:solidFill>
                <a:latin typeface="楷体" panose="02010609060101010101" pitchFamily="49" charset="-122"/>
                <a:ea typeface="楷体" panose="02010609060101010101" pitchFamily="49" charset="-122"/>
                <a:cs typeface="楷体" panose="02010609060101010101" pitchFamily="49" charset="-122"/>
                <a:sym typeface="+mn-ea"/>
              </a:rPr>
              <a:t>周</a:t>
            </a:r>
            <a:r>
              <a:rPr lang="en-US" altLang="zh-CN" sz="2400" dirty="0">
                <a:solidFill>
                  <a:schemeClr val="tx1"/>
                </a:solidFill>
                <a:latin typeface="楷体" panose="02010609060101010101" pitchFamily="49" charset="-122"/>
                <a:ea typeface="楷体" panose="02010609060101010101" pitchFamily="49" charset="-122"/>
                <a:cs typeface="楷体" panose="02010609060101010101" pitchFamily="49" charset="-122"/>
                <a:sym typeface="+mn-ea"/>
              </a:rPr>
              <a:t>          </a:t>
            </a:r>
            <a:endParaRPr lang="en-US" altLang="zh-CN" sz="2400" dirty="0">
              <a:solidFill>
                <a:schemeClr val="tx1"/>
              </a:solidFill>
              <a:latin typeface="楷体" panose="02010609060101010101" pitchFamily="49" charset="-122"/>
              <a:ea typeface="楷体" panose="02010609060101010101" pitchFamily="49" charset="-122"/>
              <a:cs typeface="楷体" panose="02010609060101010101" pitchFamily="49" charset="-122"/>
              <a:sym typeface="+mn-ea"/>
            </a:endParaRPr>
          </a:p>
          <a:p>
            <a:pPr algn="ctr"/>
            <a:r>
              <a:rPr lang="zh-CN" altLang="en-US" sz="2400" dirty="0">
                <a:solidFill>
                  <a:schemeClr val="tx1"/>
                </a:solidFill>
                <a:latin typeface="楷体" panose="02010609060101010101" pitchFamily="49" charset="-122"/>
                <a:ea typeface="楷体" panose="02010609060101010101" pitchFamily="49" charset="-122"/>
                <a:sym typeface="+mn-ea"/>
              </a:rPr>
              <a:t>理论研究，确立初步实验方案</a:t>
            </a:r>
            <a:endParaRPr lang="zh-CN" altLang="en-US" sz="2400" dirty="0">
              <a:solidFill>
                <a:schemeClr val="tx1"/>
              </a:solidFill>
              <a:latin typeface="楷体" panose="02010609060101010101" pitchFamily="49" charset="-122"/>
              <a:ea typeface="楷体" panose="02010609060101010101" pitchFamily="49" charset="-122"/>
              <a:sym typeface="+mn-ea"/>
            </a:endParaRPr>
          </a:p>
        </p:txBody>
      </p:sp>
      <p:sp>
        <p:nvSpPr>
          <p:cNvPr id="35" name="矩形 1"/>
          <p:cNvSpPr>
            <a:spLocks noChangeArrowheads="1"/>
          </p:cNvSpPr>
          <p:nvPr>
            <p:custDataLst>
              <p:tags r:id="rId5"/>
            </p:custDataLst>
          </p:nvPr>
        </p:nvSpPr>
        <p:spPr bwMode="auto">
          <a:xfrm>
            <a:off x="2769235" y="4505960"/>
            <a:ext cx="8036560" cy="1172210"/>
          </a:xfrm>
          <a:prstGeom prst="rect">
            <a:avLst/>
          </a:prstGeom>
          <a:gradFill>
            <a:gsLst>
              <a:gs pos="0">
                <a:schemeClr val="bg1">
                  <a:lumMod val="85000"/>
                </a:schemeClr>
              </a:gs>
              <a:gs pos="100000">
                <a:schemeClr val="bg1"/>
              </a:gs>
            </a:gsLst>
            <a:lin ang="5400000" scaled="0"/>
          </a:gradFill>
          <a:ln w="57150" algn="ctr">
            <a:gradFill>
              <a:gsLst>
                <a:gs pos="100000">
                  <a:schemeClr val="bg1">
                    <a:lumMod val="85000"/>
                  </a:schemeClr>
                </a:gs>
                <a:gs pos="0">
                  <a:schemeClr val="bg1"/>
                </a:gs>
              </a:gsLst>
              <a:lin ang="5400000" scaled="0"/>
            </a:gradFill>
            <a:miter lim="800000"/>
          </a:ln>
          <a:effectLst>
            <a:outerShdw blurRad="203200" dist="127000" dir="2700000" algn="tl" rotWithShape="0">
              <a:prstClr val="black">
                <a:alpha val="40000"/>
              </a:prstClr>
            </a:outerShdw>
          </a:effectLst>
        </p:spPr>
        <p:txBody>
          <a:bodyPr anchor="ctr"/>
          <a:p>
            <a:pPr algn="ctr"/>
            <a:r>
              <a:rPr lang="en-US" altLang="zh-CN" sz="2800" b="1" dirty="0">
                <a:solidFill>
                  <a:schemeClr val="tx1"/>
                </a:solidFill>
                <a:latin typeface="楷体" panose="02010609060101010101" pitchFamily="49" charset="-122"/>
                <a:ea typeface="楷体" panose="02010609060101010101" pitchFamily="49" charset="-122"/>
                <a:cs typeface="楷体" panose="02010609060101010101" pitchFamily="49" charset="-122"/>
                <a:sym typeface="+mn-ea"/>
              </a:rPr>
              <a:t>12-16</a:t>
            </a:r>
            <a:r>
              <a:rPr lang="zh-CN" altLang="en-US" sz="2800" b="1" dirty="0">
                <a:solidFill>
                  <a:schemeClr val="tx1"/>
                </a:solidFill>
                <a:latin typeface="楷体" panose="02010609060101010101" pitchFamily="49" charset="-122"/>
                <a:ea typeface="楷体" panose="02010609060101010101" pitchFamily="49" charset="-122"/>
                <a:cs typeface="楷体" panose="02010609060101010101" pitchFamily="49" charset="-122"/>
                <a:sym typeface="+mn-ea"/>
              </a:rPr>
              <a:t>周</a:t>
            </a:r>
            <a:endParaRPr lang="zh-CN" altLang="en-US" sz="2800" b="1" dirty="0">
              <a:solidFill>
                <a:schemeClr val="tx1"/>
              </a:solidFill>
              <a:latin typeface="楷体" panose="02010609060101010101" pitchFamily="49" charset="-122"/>
              <a:ea typeface="楷体" panose="02010609060101010101" pitchFamily="49" charset="-122"/>
              <a:cs typeface="楷体" panose="02010609060101010101" pitchFamily="49" charset="-122"/>
            </a:endParaRPr>
          </a:p>
          <a:p>
            <a:pPr algn="ctr"/>
            <a:r>
              <a:rPr lang="zh-CN" altLang="en-US" sz="2400" dirty="0">
                <a:solidFill>
                  <a:schemeClr val="tx1"/>
                </a:solidFill>
                <a:latin typeface="华文楷体" panose="02010600040101010101" charset="-122"/>
                <a:ea typeface="华文楷体" panose="02010600040101010101" charset="-122"/>
                <a:sym typeface="+mn-ea"/>
              </a:rPr>
              <a:t>进行实验，比对实验结论与理论预期，</a:t>
            </a:r>
            <a:r>
              <a:rPr lang="zh-CN" altLang="en-US" sz="2400" dirty="0">
                <a:latin typeface="华文楷体" panose="02010600040101010101" charset="-122"/>
                <a:ea typeface="华文楷体" panose="02010600040101010101" charset="-122"/>
                <a:sym typeface="+mn-ea"/>
              </a:rPr>
              <a:t>分析并</a:t>
            </a:r>
            <a:r>
              <a:rPr lang="zh-CN" altLang="en-US" sz="2400" dirty="0">
                <a:solidFill>
                  <a:schemeClr val="tx1"/>
                </a:solidFill>
                <a:latin typeface="华文楷体" panose="02010600040101010101" charset="-122"/>
                <a:ea typeface="华文楷体" panose="02010600040101010101" charset="-122"/>
                <a:sym typeface="+mn-ea"/>
              </a:rPr>
              <a:t>得出结论，完成论文撰写</a:t>
            </a:r>
            <a:endParaRPr lang="zh-CN" altLang="en-US" sz="2400" dirty="0">
              <a:solidFill>
                <a:schemeClr val="tx1"/>
              </a:solidFill>
              <a:latin typeface="华文楷体" panose="02010600040101010101" charset="-122"/>
              <a:ea typeface="华文楷体" panose="02010600040101010101" charset="-122"/>
              <a:cs typeface="+mn-ea"/>
              <a:sym typeface="+mn-ea"/>
            </a:endParaRPr>
          </a:p>
        </p:txBody>
      </p:sp>
      <p:sp>
        <p:nvSpPr>
          <p:cNvPr id="28" name="文本框 27"/>
          <p:cNvSpPr txBox="1"/>
          <p:nvPr>
            <p:custDataLst>
              <p:tags r:id="rId6"/>
            </p:custDataLst>
          </p:nvPr>
        </p:nvSpPr>
        <p:spPr>
          <a:xfrm>
            <a:off x="2899410" y="1115060"/>
            <a:ext cx="6096000" cy="891540"/>
          </a:xfrm>
          <a:prstGeom prst="rect">
            <a:avLst/>
          </a:prstGeom>
          <a:noFill/>
        </p:spPr>
        <p:txBody>
          <a:bodyPr wrap="square" rtlCol="0" anchor="t">
            <a:spAutoFit/>
          </a:bodyPr>
          <a:p>
            <a:r>
              <a:rPr lang="en-US" altLang="zh-CN" sz="2400" b="1" dirty="0">
                <a:solidFill>
                  <a:schemeClr val="tx1"/>
                </a:solidFill>
                <a:latin typeface="楷体" panose="02010609060101010101" pitchFamily="49" charset="-122"/>
                <a:ea typeface="楷体" panose="02010609060101010101" pitchFamily="49" charset="-122"/>
                <a:cs typeface="楷体" panose="02010609060101010101" pitchFamily="49" charset="-122"/>
                <a:sym typeface="+mn-ea"/>
              </a:rPr>
              <a:t>                     </a:t>
            </a:r>
            <a:r>
              <a:rPr lang="en-US" altLang="zh-CN" sz="2800" b="1" dirty="0">
                <a:solidFill>
                  <a:schemeClr val="tx1"/>
                </a:solidFill>
                <a:latin typeface="楷体" panose="02010609060101010101" pitchFamily="49" charset="-122"/>
                <a:ea typeface="楷体" panose="02010609060101010101" pitchFamily="49" charset="-122"/>
                <a:cs typeface="楷体" panose="02010609060101010101" pitchFamily="49" charset="-122"/>
                <a:sym typeface="+mn-ea"/>
              </a:rPr>
              <a:t>2</a:t>
            </a:r>
            <a:r>
              <a:rPr lang="en-US" altLang="zh-CN" sz="2800" b="1" dirty="0">
                <a:solidFill>
                  <a:schemeClr val="tx1"/>
                </a:solidFill>
                <a:latin typeface="楷体" panose="02010609060101010101" pitchFamily="49" charset="-122"/>
                <a:ea typeface="楷体" panose="02010609060101010101" pitchFamily="49" charset="-122"/>
                <a:cs typeface="楷体" panose="02010609060101010101" pitchFamily="49" charset="-122"/>
                <a:sym typeface="+mn-ea"/>
              </a:rPr>
              <a:t>-4</a:t>
            </a:r>
            <a:r>
              <a:rPr lang="zh-CN" altLang="en-US" sz="2800" b="1" dirty="0">
                <a:solidFill>
                  <a:schemeClr val="tx1"/>
                </a:solidFill>
                <a:latin typeface="楷体" panose="02010609060101010101" pitchFamily="49" charset="-122"/>
                <a:ea typeface="楷体" panose="02010609060101010101" pitchFamily="49" charset="-122"/>
                <a:cs typeface="楷体" panose="02010609060101010101" pitchFamily="49" charset="-122"/>
                <a:sym typeface="+mn-ea"/>
              </a:rPr>
              <a:t>周</a:t>
            </a:r>
            <a:r>
              <a:rPr lang="en-US" altLang="zh-CN" sz="2800" b="1" dirty="0">
                <a:solidFill>
                  <a:schemeClr val="tx1"/>
                </a:solidFill>
                <a:latin typeface="楷体" panose="02010609060101010101" pitchFamily="49" charset="-122"/>
                <a:ea typeface="楷体" panose="02010609060101010101" pitchFamily="49" charset="-122"/>
                <a:cs typeface="楷体" panose="02010609060101010101" pitchFamily="49" charset="-122"/>
                <a:sym typeface="+mn-ea"/>
              </a:rPr>
              <a:t>  </a:t>
            </a:r>
            <a:r>
              <a:rPr lang="en-US" altLang="zh-CN" sz="2400" b="1" dirty="0">
                <a:solidFill>
                  <a:schemeClr val="tx1"/>
                </a:solidFill>
                <a:latin typeface="楷体" panose="02010609060101010101" pitchFamily="49" charset="-122"/>
                <a:ea typeface="楷体" panose="02010609060101010101" pitchFamily="49" charset="-122"/>
                <a:cs typeface="楷体" panose="02010609060101010101" pitchFamily="49" charset="-122"/>
                <a:sym typeface="+mn-ea"/>
              </a:rPr>
              <a:t>        </a:t>
            </a:r>
            <a:endParaRPr lang="en-US" altLang="zh-CN" sz="2400" b="1" dirty="0">
              <a:solidFill>
                <a:schemeClr val="tx1"/>
              </a:solidFill>
              <a:latin typeface="楷体" panose="02010609060101010101" pitchFamily="49" charset="-122"/>
              <a:ea typeface="楷体" panose="02010609060101010101" pitchFamily="49" charset="-122"/>
              <a:cs typeface="楷体" panose="02010609060101010101" pitchFamily="49" charset="-122"/>
              <a:sym typeface="+mn-ea"/>
            </a:endParaRPr>
          </a:p>
          <a:p>
            <a:r>
              <a:rPr lang="en-US" altLang="zh-CN" sz="2400" dirty="0">
                <a:solidFill>
                  <a:schemeClr val="tx1"/>
                </a:solidFill>
                <a:latin typeface="楷体" panose="02010609060101010101" pitchFamily="49" charset="-122"/>
                <a:ea typeface="楷体" panose="02010609060101010101" pitchFamily="49" charset="-122"/>
                <a:sym typeface="+mn-ea"/>
              </a:rPr>
              <a:t>               </a:t>
            </a:r>
            <a:r>
              <a:rPr lang="zh-CN" altLang="en-US" sz="2400" dirty="0">
                <a:solidFill>
                  <a:schemeClr val="tx1"/>
                </a:solidFill>
                <a:latin typeface="楷体" panose="02010609060101010101" pitchFamily="49" charset="-122"/>
                <a:ea typeface="楷体" panose="02010609060101010101" pitchFamily="49" charset="-122"/>
                <a:sym typeface="+mn-ea"/>
              </a:rPr>
              <a:t>选题，文献查找与阅读</a:t>
            </a:r>
            <a:endParaRPr lang="zh-CN" altLang="en-US" sz="2400" dirty="0">
              <a:solidFill>
                <a:schemeClr val="tx1"/>
              </a:solidFill>
              <a:latin typeface="楷体" panose="02010609060101010101" pitchFamily="49" charset="-122"/>
              <a:ea typeface="楷体" panose="02010609060101010101" pitchFamily="49" charset="-122"/>
              <a:sym typeface="+mn-ea"/>
            </a:endParaRPr>
          </a:p>
        </p:txBody>
      </p:sp>
      <p:sp>
        <p:nvSpPr>
          <p:cNvPr id="26" name="矩形 25"/>
          <p:cNvSpPr/>
          <p:nvPr>
            <p:custDataLst>
              <p:tags r:id="rId7"/>
            </p:custDataLst>
          </p:nvPr>
        </p:nvSpPr>
        <p:spPr>
          <a:xfrm>
            <a:off x="-2637155" y="3564890"/>
            <a:ext cx="8193405" cy="645160"/>
          </a:xfrm>
          <a:prstGeom prst="rect">
            <a:avLst/>
          </a:prstGeom>
          <a:ln>
            <a:noFill/>
          </a:ln>
        </p:spPr>
        <p:txBody>
          <a:bodyPr wrap="square">
            <a:spAutoFit/>
          </a:bodyPr>
          <a:p>
            <a:pPr algn="ctr"/>
            <a:r>
              <a:rPr lang="en-US" altLang="zh-CN" sz="3600" dirty="0">
                <a:ln w="0"/>
                <a:solidFill>
                  <a:schemeClr val="bg1"/>
                </a:solidFill>
                <a:effectLst>
                  <a:outerShdw blurRad="38100" dist="19050" dir="2700000" algn="tl" rotWithShape="0">
                    <a:schemeClr val="dk1">
                      <a:alpha val="40000"/>
                    </a:schemeClr>
                  </a:outerShdw>
                </a:effectLst>
                <a:latin typeface="华文楷体" panose="02010600040101010101" charset="-122"/>
                <a:ea typeface="华文楷体" panose="02010600040101010101" charset="-122"/>
              </a:rPr>
              <a:t>3</a:t>
            </a:r>
            <a:endParaRPr lang="en-US" altLang="zh-CN" sz="3600" dirty="0">
              <a:ln w="0"/>
              <a:solidFill>
                <a:schemeClr val="bg1"/>
              </a:solidFill>
              <a:effectLst>
                <a:outerShdw blurRad="38100" dist="19050" dir="2700000" algn="tl" rotWithShape="0">
                  <a:schemeClr val="dk1">
                    <a:alpha val="40000"/>
                  </a:schemeClr>
                </a:outerShdw>
              </a:effectLst>
              <a:latin typeface="华文楷体" panose="02010600040101010101" charset="-122"/>
              <a:ea typeface="华文楷体" panose="02010600040101010101" charset="-122"/>
            </a:endParaRPr>
          </a:p>
        </p:txBody>
      </p:sp>
      <p:pic>
        <p:nvPicPr>
          <p:cNvPr id="5" name="图片 4"/>
          <p:cNvPicPr>
            <a:picLocks noChangeAspect="1"/>
          </p:cNvPicPr>
          <p:nvPr>
            <p:custDataLst>
              <p:tags r:id="rId8"/>
            </p:custDataLst>
          </p:nvPr>
        </p:nvPicPr>
        <p:blipFill>
          <a:blip r:embed="rId9"/>
          <a:stretch>
            <a:fillRect/>
          </a:stretch>
        </p:blipFill>
        <p:spPr>
          <a:xfrm>
            <a:off x="491490" y="845820"/>
            <a:ext cx="1936750" cy="5000625"/>
          </a:xfrm>
          <a:prstGeom prst="rect">
            <a:avLst/>
          </a:prstGeom>
        </p:spPr>
      </p:pic>
      <p:sp>
        <p:nvSpPr>
          <p:cNvPr id="6" name="文本框 5"/>
          <p:cNvSpPr txBox="1"/>
          <p:nvPr/>
        </p:nvSpPr>
        <p:spPr>
          <a:xfrm>
            <a:off x="1259205" y="323850"/>
            <a:ext cx="6096000" cy="521970"/>
          </a:xfrm>
          <a:prstGeom prst="rect">
            <a:avLst/>
          </a:prstGeom>
          <a:noFill/>
        </p:spPr>
        <p:txBody>
          <a:bodyPr wrap="square" rtlCol="0" anchor="t">
            <a:spAutoFit/>
          </a:bodyPr>
          <a:p>
            <a:r>
              <a:rPr lang="zh-CN" altLang="en-US" sz="2800" b="1" dirty="0">
                <a:solidFill>
                  <a:srgbClr val="18478F"/>
                </a:solidFill>
                <a:latin typeface="华文楷体" panose="02010600040101010101" charset="-122"/>
                <a:ea typeface="华文楷体" panose="02010600040101010101" charset="-122"/>
                <a:cs typeface="Open Sans" panose="020B0606030504020204" pitchFamily="34" charset="0"/>
                <a:sym typeface="+mn-ea"/>
              </a:rPr>
              <a:t>研究总览</a:t>
            </a:r>
            <a:endParaRPr lang="zh-CN" altLang="en-US" sz="2800" b="1" dirty="0">
              <a:solidFill>
                <a:srgbClr val="18478F"/>
              </a:solidFill>
              <a:latin typeface="华文楷体" panose="02010600040101010101" charset="-122"/>
              <a:ea typeface="华文楷体" panose="02010600040101010101" charset="-122"/>
              <a:cs typeface="Open Sans" panose="020B0606030504020204" pitchFamily="34" charset="0"/>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a:spLocks noChangeArrowheads="1"/>
          </p:cNvSpPr>
          <p:nvPr/>
        </p:nvSpPr>
        <p:spPr bwMode="auto">
          <a:xfrm>
            <a:off x="1022901" y="2367870"/>
            <a:ext cx="8050903" cy="14204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eaLnBrk="0" hangingPunct="0">
              <a:defRPr>
                <a:solidFill>
                  <a:schemeClr val="tx1"/>
                </a:solidFill>
                <a:latin typeface="Calibri" panose="020F0502020204030204" pitchFamily="34" charset="0"/>
                <a:ea typeface="宋体" panose="02010600030101010101" pitchFamily="2" charset="-122"/>
              </a:defRPr>
            </a:lvl2pPr>
            <a:lvl3pPr eaLnBrk="0" hangingPunct="0">
              <a:defRPr>
                <a:solidFill>
                  <a:schemeClr val="tx1"/>
                </a:solidFill>
                <a:latin typeface="Calibri" panose="020F0502020204030204" pitchFamily="34" charset="0"/>
                <a:ea typeface="宋体" panose="02010600030101010101" pitchFamily="2" charset="-122"/>
              </a:defRPr>
            </a:lvl3pPr>
            <a:lvl4pPr eaLnBrk="0" hangingPunct="0">
              <a:defRPr>
                <a:solidFill>
                  <a:schemeClr val="tx1"/>
                </a:solidFill>
                <a:latin typeface="Calibri" panose="020F0502020204030204" pitchFamily="34" charset="0"/>
                <a:ea typeface="宋体" panose="02010600030101010101" pitchFamily="2" charset="-122"/>
              </a:defRPr>
            </a:lvl4pPr>
            <a:lvl5pPr eaLnBrk="0" hangingPunct="0">
              <a:defRPr>
                <a:solidFill>
                  <a:schemeClr val="tx1"/>
                </a:solidFill>
                <a:latin typeface="Calibri" panose="020F050202020403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auto" latinLnBrk="0" hangingPunct="1">
              <a:lnSpc>
                <a:spcPct val="120000"/>
              </a:lnSpc>
              <a:spcBef>
                <a:spcPts val="0"/>
              </a:spcBef>
              <a:spcAft>
                <a:spcPts val="0"/>
              </a:spcAft>
              <a:buClrTx/>
              <a:buSzTx/>
              <a:buFontTx/>
              <a:buNone/>
              <a:defRPr/>
            </a:pPr>
            <a:r>
              <a:rPr lang="zh-CN" altLang="en-US" sz="7200" b="1" dirty="0">
                <a:solidFill>
                  <a:schemeClr val="bg1"/>
                </a:solidFill>
                <a:latin typeface="楷体" panose="02010609060101010101" pitchFamily="49" charset="-122"/>
                <a:ea typeface="楷体" panose="02010609060101010101" pitchFamily="49" charset="-122"/>
              </a:rPr>
              <a:t>谢谢大家</a:t>
            </a:r>
            <a:endParaRPr kumimoji="0" lang="zh-CN" altLang="en-US" sz="7200" b="1" i="0" u="none" strike="noStrike" kern="1200" cap="none" spc="0" normalizeH="0" baseline="0" noProof="0" dirty="0">
              <a:ln>
                <a:noFill/>
              </a:ln>
              <a:solidFill>
                <a:schemeClr val="bg1"/>
              </a:solidFill>
              <a:uLnTx/>
              <a:uFillTx/>
              <a:latin typeface="楷体" panose="02010609060101010101" pitchFamily="49" charset="-122"/>
              <a:ea typeface="楷体" panose="02010609060101010101" pitchFamily="49" charset="-122"/>
              <a:cs typeface="+mn-cs"/>
            </a:endParaRPr>
          </a:p>
        </p:txBody>
      </p:sp>
      <p:pic>
        <p:nvPicPr>
          <p:cNvPr id="3" name="图片 2"/>
          <p:cNvPicPr>
            <a:picLocks noChangeAspect="1"/>
          </p:cNvPicPr>
          <p:nvPr/>
        </p:nvPicPr>
        <p:blipFill rotWithShape="1">
          <a:blip r:embed="rId1">
            <a:extLst>
              <a:ext uri="{28A0092B-C50C-407E-A947-70E740481C1C}">
                <a14:useLocalDpi xmlns:a14="http://schemas.microsoft.com/office/drawing/2010/main" val="0"/>
              </a:ext>
            </a:extLst>
          </a:blip>
          <a:srcRect l="-1" t="36894" r="52889" b="37036"/>
          <a:stretch>
            <a:fillRect/>
          </a:stretch>
        </p:blipFill>
        <p:spPr>
          <a:xfrm>
            <a:off x="582625" y="518160"/>
            <a:ext cx="2485695" cy="772160"/>
          </a:xfrm>
          <a:prstGeom prst="rect">
            <a:avLst/>
          </a:prstGeom>
        </p:spPr>
      </p:pic>
      <p:sp>
        <p:nvSpPr>
          <p:cNvPr id="8" name="矩形 7"/>
          <p:cNvSpPr/>
          <p:nvPr/>
        </p:nvSpPr>
        <p:spPr>
          <a:xfrm>
            <a:off x="6096000" y="5024120"/>
            <a:ext cx="6096000" cy="460375"/>
          </a:xfrm>
          <a:prstGeom prst="rect">
            <a:avLst/>
          </a:prstGeom>
        </p:spPr>
        <p:txBody>
          <a:bodyPr wrap="square">
            <a:spAutoFit/>
          </a:bodyPr>
          <a:lstStyle/>
          <a:p>
            <a:pPr>
              <a:defRPr/>
            </a:pPr>
            <a:r>
              <a:rPr lang="zh-CN" altLang="en-US" sz="2400" b="1" dirty="0">
                <a:solidFill>
                  <a:srgbClr val="E7E6E6">
                    <a:lumMod val="90000"/>
                  </a:srgbClr>
                </a:solidFill>
                <a:latin typeface="华文楷体" panose="02010600040101010101" charset="-122"/>
                <a:ea typeface="华文楷体" panose="02010600040101010101" charset="-122"/>
                <a:cs typeface="华文楷体" panose="02010600040101010101" charset="-122"/>
              </a:rPr>
              <a:t>周二 </a:t>
            </a:r>
            <a:r>
              <a:rPr lang="en-US" altLang="zh-CN" sz="2400" b="1" dirty="0">
                <a:solidFill>
                  <a:srgbClr val="E7E6E6">
                    <a:lumMod val="90000"/>
                  </a:srgbClr>
                </a:solidFill>
                <a:latin typeface="华文楷体" panose="02010600040101010101" charset="-122"/>
                <a:ea typeface="华文楷体" panose="02010600040101010101" charset="-122"/>
                <a:cs typeface="华文楷体" panose="02010600040101010101" charset="-122"/>
              </a:rPr>
              <a:t>3-7 </a:t>
            </a:r>
            <a:r>
              <a:rPr lang="zh-CN" altLang="en-US" sz="2400" b="1" dirty="0">
                <a:solidFill>
                  <a:srgbClr val="E7E6E6">
                    <a:lumMod val="90000"/>
                  </a:srgbClr>
                </a:solidFill>
                <a:latin typeface="华文楷体" panose="02010600040101010101" charset="-122"/>
                <a:ea typeface="华文楷体" panose="02010600040101010101" charset="-122"/>
                <a:cs typeface="华文楷体" panose="02010600040101010101" charset="-122"/>
              </a:rPr>
              <a:t>王士诚</a:t>
            </a:r>
            <a:r>
              <a:rPr lang="en-US" altLang="zh-CN" sz="2400" b="1" dirty="0">
                <a:solidFill>
                  <a:srgbClr val="E7E6E6">
                    <a:lumMod val="90000"/>
                  </a:srgbClr>
                </a:solidFill>
                <a:latin typeface="华文楷体" panose="02010600040101010101" charset="-122"/>
                <a:ea typeface="华文楷体" panose="02010600040101010101" charset="-122"/>
                <a:cs typeface="华文楷体" panose="02010600040101010101" charset="-122"/>
              </a:rPr>
              <a:t> </a:t>
            </a:r>
            <a:r>
              <a:rPr lang="zh-CN" altLang="en-US" sz="2400" b="1" dirty="0">
                <a:solidFill>
                  <a:srgbClr val="E7E6E6">
                    <a:lumMod val="90000"/>
                  </a:srgbClr>
                </a:solidFill>
                <a:latin typeface="华文楷体" panose="02010600040101010101" charset="-122"/>
                <a:ea typeface="华文楷体" panose="02010600040101010101" charset="-122"/>
                <a:cs typeface="华文楷体" panose="02010600040101010101" charset="-122"/>
              </a:rPr>
              <a:t>干优</a:t>
            </a:r>
            <a:r>
              <a:rPr lang="en-US" altLang="zh-CN" sz="2400" b="1" dirty="0">
                <a:solidFill>
                  <a:srgbClr val="E7E6E6">
                    <a:lumMod val="90000"/>
                  </a:srgbClr>
                </a:solidFill>
                <a:latin typeface="华文楷体" panose="02010600040101010101" charset="-122"/>
                <a:ea typeface="华文楷体" panose="02010600040101010101" charset="-122"/>
                <a:cs typeface="华文楷体" panose="02010600040101010101" charset="-122"/>
              </a:rPr>
              <a:t> 邢珂硕 </a:t>
            </a:r>
            <a:r>
              <a:rPr lang="zh-CN" altLang="en-US" sz="2400" b="1" dirty="0">
                <a:solidFill>
                  <a:srgbClr val="E7E6E6">
                    <a:lumMod val="90000"/>
                  </a:srgbClr>
                </a:solidFill>
                <a:latin typeface="华文楷体" panose="02010600040101010101" charset="-122"/>
                <a:ea typeface="华文楷体" panose="02010600040101010101" charset="-122"/>
                <a:cs typeface="华文楷体" panose="02010600040101010101" charset="-122"/>
              </a:rPr>
              <a:t>林圣翔</a:t>
            </a:r>
            <a:endParaRPr lang="zh-CN" altLang="en-US" sz="2400" b="1" dirty="0">
              <a:solidFill>
                <a:srgbClr val="E7E6E6">
                  <a:lumMod val="90000"/>
                </a:srgbClr>
              </a:solidFill>
              <a:latin typeface="华文楷体" panose="02010600040101010101" charset="-122"/>
              <a:ea typeface="华文楷体" panose="02010600040101010101" charset="-122"/>
              <a:cs typeface="华文楷体" panose="0201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等腰三角形 2"/>
          <p:cNvSpPr/>
          <p:nvPr/>
        </p:nvSpPr>
        <p:spPr>
          <a:xfrm>
            <a:off x="7779293" y="1352770"/>
            <a:ext cx="786014" cy="319218"/>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4" name="等腰三角形 3"/>
          <p:cNvSpPr/>
          <p:nvPr/>
        </p:nvSpPr>
        <p:spPr>
          <a:xfrm rot="10800000">
            <a:off x="442594" y="4059463"/>
            <a:ext cx="1469333" cy="592304"/>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5" name="矩形 4"/>
          <p:cNvSpPr/>
          <p:nvPr/>
        </p:nvSpPr>
        <p:spPr>
          <a:xfrm>
            <a:off x="1" y="1671988"/>
            <a:ext cx="12192000" cy="254710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6" name="直角三角形 5"/>
          <p:cNvSpPr/>
          <p:nvPr/>
        </p:nvSpPr>
        <p:spPr>
          <a:xfrm rot="10800000">
            <a:off x="8172299" y="1352771"/>
            <a:ext cx="4019701" cy="3253585"/>
          </a:xfrm>
          <a:prstGeom prst="rtTriangle">
            <a:avLst/>
          </a:prstGeom>
          <a:gradFill flip="none" rotWithShape="1">
            <a:gsLst>
              <a:gs pos="0">
                <a:srgbClr val="0070C0"/>
              </a:gs>
              <a:gs pos="100000">
                <a:srgbClr val="002060"/>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7" name="等腰三角形 6"/>
          <p:cNvSpPr/>
          <p:nvPr/>
        </p:nvSpPr>
        <p:spPr>
          <a:xfrm rot="5400000">
            <a:off x="-362138" y="4055479"/>
            <a:ext cx="1917757" cy="1193481"/>
          </a:xfrm>
          <a:prstGeom prst="triangle">
            <a:avLst/>
          </a:prstGeom>
          <a:gradFill flip="none" rotWithShape="1">
            <a:gsLst>
              <a:gs pos="0">
                <a:srgbClr val="0070C0"/>
              </a:gs>
              <a:gs pos="100000">
                <a:srgbClr val="002060"/>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8" name="文本框 7"/>
          <p:cNvSpPr txBox="1"/>
          <p:nvPr/>
        </p:nvSpPr>
        <p:spPr>
          <a:xfrm>
            <a:off x="4526571" y="2514859"/>
            <a:ext cx="5643585" cy="922020"/>
          </a:xfrm>
          <a:prstGeom prst="rect">
            <a:avLst/>
          </a:prstGeom>
          <a:noFill/>
        </p:spPr>
        <p:txBody>
          <a:bodyPr wrap="square" rtlCol="0">
            <a:spAutoFit/>
          </a:bodyPr>
          <a:lstStyle/>
          <a:p>
            <a:pPr marL="0" indent="0">
              <a:lnSpc>
                <a:spcPct val="100000"/>
              </a:lnSpc>
              <a:spcBef>
                <a:spcPts val="0"/>
              </a:spcBef>
              <a:buNone/>
              <a:defRPr/>
            </a:pPr>
            <a:r>
              <a:rPr kumimoji="1" lang="zh-CN" altLang="en-US" sz="5400" b="1" dirty="0">
                <a:solidFill>
                  <a:prstClr val="black"/>
                </a:solidFill>
                <a:latin typeface="华文楷体" panose="02010600040101010101" charset="-122"/>
                <a:ea typeface="华文楷体" panose="02010600040101010101" charset="-122"/>
              </a:rPr>
              <a:t>选题回顾</a:t>
            </a:r>
            <a:endParaRPr kumimoji="1" lang="zh-CN" altLang="en-US" sz="5400" b="1" dirty="0">
              <a:solidFill>
                <a:prstClr val="black"/>
              </a:solidFill>
              <a:latin typeface="华文楷体" panose="02010600040101010101" charset="-122"/>
              <a:ea typeface="华文楷体" panose="02010600040101010101" charset="-122"/>
            </a:endParaRPr>
          </a:p>
        </p:txBody>
      </p:sp>
      <p:cxnSp>
        <p:nvCxnSpPr>
          <p:cNvPr id="11" name="直接连接符 10"/>
          <p:cNvCxnSpPr/>
          <p:nvPr/>
        </p:nvCxnSpPr>
        <p:spPr>
          <a:xfrm>
            <a:off x="4385212" y="2641572"/>
            <a:ext cx="0" cy="782385"/>
          </a:xfrm>
          <a:prstGeom prst="line">
            <a:avLst/>
          </a:prstGeom>
          <a:ln w="19050">
            <a:gradFill>
              <a:gsLst>
                <a:gs pos="0">
                  <a:srgbClr val="0070C0"/>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1037782" y="2514859"/>
            <a:ext cx="3206070" cy="92333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en-US" altLang="zh-CN" sz="5400" b="1" i="0" u="none" strike="noStrike" kern="1200" cap="none" spc="0" normalizeH="0" baseline="0" noProof="0" dirty="0">
                <a:ln>
                  <a:noFill/>
                </a:ln>
                <a:gradFill>
                  <a:gsLst>
                    <a:gs pos="0">
                      <a:srgbClr val="0070C0"/>
                    </a:gs>
                    <a:gs pos="100000">
                      <a:srgbClr val="002060"/>
                    </a:gs>
                  </a:gsLst>
                  <a:lin ang="13500000" scaled="1"/>
                </a:gradFill>
                <a:effectLst/>
                <a:uLnTx/>
                <a:uFillTx/>
                <a:latin typeface="微软雅黑" panose="020B0503020204020204" pitchFamily="34" charset="-122"/>
                <a:ea typeface="微软雅黑" panose="020B0503020204020204" pitchFamily="34" charset="-122"/>
                <a:cs typeface="+mn-cs"/>
              </a:rPr>
              <a:t>PART. 01</a:t>
            </a:r>
            <a:endParaRPr kumimoji="1" lang="zh-CN" altLang="en-US" sz="5400" b="1" i="0" u="none" strike="noStrike" kern="1200" cap="none" spc="0" normalizeH="0" baseline="0" noProof="0" dirty="0">
              <a:ln>
                <a:noFill/>
              </a:ln>
              <a:gradFill>
                <a:gsLst>
                  <a:gs pos="0">
                    <a:srgbClr val="0070C0"/>
                  </a:gs>
                  <a:gs pos="100000">
                    <a:srgbClr val="002060"/>
                  </a:gs>
                </a:gsLst>
                <a:lin ang="13500000" scaled="1"/>
              </a:gradFill>
              <a:effectLst/>
              <a:uLnTx/>
              <a:uFillTx/>
              <a:latin typeface="微软雅黑" panose="020B0503020204020204" pitchFamily="34" charset="-122"/>
              <a:ea typeface="微软雅黑" panose="020B0503020204020204" pitchFamily="34" charset="-122"/>
              <a:cs typeface="+mn-cs"/>
            </a:endParaRPr>
          </a:p>
        </p:txBody>
      </p:sp>
      <p:pic>
        <p:nvPicPr>
          <p:cNvPr id="15" name="图片 14"/>
          <p:cNvPicPr>
            <a:picLocks noChangeAspect="1"/>
          </p:cNvPicPr>
          <p:nvPr/>
        </p:nvPicPr>
        <p:blipFill rotWithShape="1">
          <a:blip r:embed="rId1">
            <a:extLst>
              <a:ext uri="{28A0092B-C50C-407E-A947-70E740481C1C}">
                <a14:useLocalDpi xmlns:a14="http://schemas.microsoft.com/office/drawing/2010/main" val="0"/>
              </a:ext>
            </a:extLst>
          </a:blip>
          <a:srcRect l="-1" t="36894" r="52889" b="37036"/>
          <a:stretch>
            <a:fillRect/>
          </a:stretch>
        </p:blipFill>
        <p:spPr>
          <a:xfrm>
            <a:off x="443834" y="837829"/>
            <a:ext cx="2225321" cy="691277"/>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12140" y="1208405"/>
            <a:ext cx="6096000" cy="2861310"/>
          </a:xfrm>
          <a:prstGeom prst="rect">
            <a:avLst/>
          </a:prstGeom>
          <a:noFill/>
        </p:spPr>
        <p:txBody>
          <a:bodyPr wrap="square" rtlCol="0" anchor="t">
            <a:spAutoFit/>
          </a:bodyPr>
          <a:p>
            <a:pPr>
              <a:lnSpc>
                <a:spcPct val="150000"/>
              </a:lnSpc>
              <a:spcBef>
                <a:spcPct val="20000"/>
              </a:spcBef>
              <a:defRPr/>
            </a:pPr>
            <a:r>
              <a:rPr lang="zh-CN" altLang="en-US" sz="2000" kern="0"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sym typeface="+mn-ea"/>
              </a:rPr>
              <a:t>Place a ruler on the edge of a table, and throw a ball at its free end. The ruler will fall. However, if you cover a part of the ruler with a piece of paper and repeat the throw, then the ruler will remain on the table while the ball will bounce off it. Explain this phenomenon, and investigate the relevant parameters.</a:t>
            </a:r>
            <a:endParaRPr lang="zh-CN" altLang="en-US" sz="2000" kern="0" dirty="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
        <p:nvSpPr>
          <p:cNvPr id="3" name="文本框 2"/>
          <p:cNvSpPr txBox="1"/>
          <p:nvPr/>
        </p:nvSpPr>
        <p:spPr>
          <a:xfrm>
            <a:off x="612140" y="4266565"/>
            <a:ext cx="6096000" cy="1938020"/>
          </a:xfrm>
          <a:prstGeom prst="rect">
            <a:avLst/>
          </a:prstGeom>
          <a:noFill/>
        </p:spPr>
        <p:txBody>
          <a:bodyPr wrap="square" rtlCol="0" anchor="t">
            <a:spAutoFit/>
          </a:bodyPr>
          <a:p>
            <a:pPr>
              <a:lnSpc>
                <a:spcPct val="150000"/>
              </a:lnSpc>
              <a:spcBef>
                <a:spcPct val="20000"/>
              </a:spcBef>
              <a:defRPr/>
            </a:pPr>
            <a:r>
              <a:rPr lang="zh-CN" altLang="en-US" sz="2000" kern="0" dirty="0">
                <a:solidFill>
                  <a:schemeClr val="tx1">
                    <a:lumMod val="95000"/>
                    <a:lumOff val="5000"/>
                  </a:schemeClr>
                </a:solidFill>
                <a:latin typeface="楷体" panose="02010609060101010101" pitchFamily="49" charset="-122"/>
                <a:ea typeface="楷体" panose="02010609060101010101" pitchFamily="49" charset="-122"/>
                <a:sym typeface="+mn-ea"/>
              </a:rPr>
              <a:t>把一把尺子放在桌子的边缘，然后在它的自由端扔一个球。尺子会掉下来的。然而，如果你</a:t>
            </a:r>
            <a:r>
              <a:rPr lang="zh-CN" altLang="en-US" sz="2000" b="1" kern="0" dirty="0">
                <a:solidFill>
                  <a:srgbClr val="FF0000"/>
                </a:solidFill>
                <a:latin typeface="楷体" panose="02010609060101010101" pitchFamily="49" charset="-122"/>
                <a:ea typeface="楷体" panose="02010609060101010101" pitchFamily="49" charset="-122"/>
                <a:sym typeface="+mn-ea"/>
              </a:rPr>
              <a:t>用一张纸盖住尺子的一部分</a:t>
            </a:r>
            <a:r>
              <a:rPr lang="zh-CN" altLang="en-US" sz="2000" kern="0" dirty="0">
                <a:solidFill>
                  <a:schemeClr val="tx1">
                    <a:lumMod val="95000"/>
                    <a:lumOff val="5000"/>
                  </a:schemeClr>
                </a:solidFill>
                <a:latin typeface="楷体" panose="02010609060101010101" pitchFamily="49" charset="-122"/>
                <a:ea typeface="楷体" panose="02010609060101010101" pitchFamily="49" charset="-122"/>
                <a:sym typeface="+mn-ea"/>
              </a:rPr>
              <a:t>并重复投掷，那么尺子</a:t>
            </a:r>
            <a:r>
              <a:rPr lang="zh-CN" altLang="en-US" sz="2000" b="1" kern="0" dirty="0">
                <a:solidFill>
                  <a:srgbClr val="FF0000"/>
                </a:solidFill>
                <a:latin typeface="楷体" panose="02010609060101010101" pitchFamily="49" charset="-122"/>
                <a:ea typeface="楷体" panose="02010609060101010101" pitchFamily="49" charset="-122"/>
                <a:sym typeface="+mn-ea"/>
              </a:rPr>
              <a:t>会留在桌子上</a:t>
            </a:r>
            <a:r>
              <a:rPr lang="zh-CN" altLang="en-US" sz="2000" kern="0" dirty="0">
                <a:solidFill>
                  <a:schemeClr val="tx1">
                    <a:lumMod val="95000"/>
                    <a:lumOff val="5000"/>
                  </a:schemeClr>
                </a:solidFill>
                <a:latin typeface="楷体" panose="02010609060101010101" pitchFamily="49" charset="-122"/>
                <a:ea typeface="楷体" panose="02010609060101010101" pitchFamily="49" charset="-122"/>
                <a:sym typeface="+mn-ea"/>
              </a:rPr>
              <a:t>，而球会从上面反弹。解释这种现象，并调查相关参数。</a:t>
            </a:r>
            <a:endParaRPr lang="zh-CN" altLang="en-US" sz="2000" kern="0" dirty="0">
              <a:solidFill>
                <a:schemeClr val="tx1">
                  <a:lumMod val="95000"/>
                  <a:lumOff val="5000"/>
                </a:schemeClr>
              </a:solidFill>
              <a:latin typeface="楷体" panose="02010609060101010101" pitchFamily="49" charset="-122"/>
              <a:ea typeface="楷体" panose="02010609060101010101" pitchFamily="49" charset="-122"/>
              <a:sym typeface="+mn-ea"/>
            </a:endParaRPr>
          </a:p>
        </p:txBody>
      </p:sp>
      <p:pic>
        <p:nvPicPr>
          <p:cNvPr id="93" name="图片 92" descr="QQ图片20231014235341"/>
          <p:cNvPicPr>
            <a:picLocks noChangeAspect="1"/>
          </p:cNvPicPr>
          <p:nvPr>
            <p:custDataLst>
              <p:tags r:id="rId1"/>
            </p:custDataLst>
          </p:nvPr>
        </p:nvPicPr>
        <p:blipFill>
          <a:blip r:embed="rId2"/>
          <a:stretch>
            <a:fillRect/>
          </a:stretch>
        </p:blipFill>
        <p:spPr>
          <a:xfrm>
            <a:off x="7688580" y="1208405"/>
            <a:ext cx="3185160" cy="2463165"/>
          </a:xfrm>
          <a:prstGeom prst="rect">
            <a:avLst/>
          </a:prstGeom>
        </p:spPr>
      </p:pic>
      <p:pic>
        <p:nvPicPr>
          <p:cNvPr id="94" name="图片 93" descr="Screenshot_2023_1014_235507"/>
          <p:cNvPicPr>
            <a:picLocks noChangeAspect="1"/>
          </p:cNvPicPr>
          <p:nvPr>
            <p:custDataLst>
              <p:tags r:id="rId3"/>
            </p:custDataLst>
          </p:nvPr>
        </p:nvPicPr>
        <p:blipFill>
          <a:blip r:embed="rId4"/>
          <a:stretch>
            <a:fillRect/>
          </a:stretch>
        </p:blipFill>
        <p:spPr>
          <a:xfrm>
            <a:off x="7715250" y="3940810"/>
            <a:ext cx="3158490" cy="2589530"/>
          </a:xfrm>
          <a:prstGeom prst="rect">
            <a:avLst/>
          </a:prstGeom>
        </p:spPr>
      </p:pic>
      <p:sp>
        <p:nvSpPr>
          <p:cNvPr id="5" name="文本框 4"/>
          <p:cNvSpPr txBox="1"/>
          <p:nvPr/>
        </p:nvSpPr>
        <p:spPr>
          <a:xfrm>
            <a:off x="612140" y="933450"/>
            <a:ext cx="6096000" cy="460375"/>
          </a:xfrm>
          <a:prstGeom prst="rect">
            <a:avLst/>
          </a:prstGeom>
          <a:noFill/>
        </p:spPr>
        <p:txBody>
          <a:bodyPr wrap="square" rtlCol="0" anchor="t">
            <a:spAutoFit/>
          </a:bodyPr>
          <a:p>
            <a:r>
              <a:rPr lang="en-US" altLang="zh-CN" sz="2400" b="1">
                <a:sym typeface="+mn-ea"/>
              </a:rPr>
              <a:t>Ruler Tric</a:t>
            </a:r>
            <a:r>
              <a:rPr lang="en-US" altLang="zh-CN" sz="2400" b="1"/>
              <a:t>k</a:t>
            </a:r>
            <a:endParaRPr lang="en-US" altLang="zh-CN" sz="2400" b="1">
              <a:sym typeface="+mn-ea"/>
            </a:endParaRPr>
          </a:p>
        </p:txBody>
      </p:sp>
      <p:sp>
        <p:nvSpPr>
          <p:cNvPr id="4" name="文本框 3"/>
          <p:cNvSpPr txBox="1"/>
          <p:nvPr/>
        </p:nvSpPr>
        <p:spPr>
          <a:xfrm>
            <a:off x="1270000" y="281940"/>
            <a:ext cx="6096000" cy="521970"/>
          </a:xfrm>
          <a:prstGeom prst="rect">
            <a:avLst/>
          </a:prstGeom>
          <a:noFill/>
        </p:spPr>
        <p:txBody>
          <a:bodyPr wrap="square" rtlCol="0" anchor="t">
            <a:spAutoFit/>
          </a:bodyPr>
          <a:p>
            <a:pPr algn="l">
              <a:buClrTx/>
              <a:buSzTx/>
              <a:buFontTx/>
            </a:pPr>
            <a:r>
              <a:rPr lang="zh-CN" altLang="en-US" sz="2800" b="1" dirty="0">
                <a:solidFill>
                  <a:srgbClr val="18478F"/>
                </a:solidFill>
                <a:latin typeface="华文楷体" panose="02010600040101010101" charset="-122"/>
                <a:ea typeface="华文楷体" panose="02010600040101010101" charset="-122"/>
                <a:cs typeface="Open Sans" panose="020B0606030504020204" pitchFamily="34" charset="0"/>
                <a:sym typeface="+mn-ea"/>
              </a:rPr>
              <a:t>选题回顾</a:t>
            </a:r>
            <a:endParaRPr lang="zh-CN" altLang="en-US" sz="2800" b="1" dirty="0">
              <a:solidFill>
                <a:srgbClr val="18478F"/>
              </a:solidFill>
              <a:latin typeface="华文楷体" panose="02010600040101010101" charset="-122"/>
              <a:ea typeface="华文楷体" panose="02010600040101010101" charset="-122"/>
              <a:cs typeface="Open Sans" panose="020B0606030504020204" pitchFamily="34" charset="0"/>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等腰三角形 2"/>
          <p:cNvSpPr/>
          <p:nvPr/>
        </p:nvSpPr>
        <p:spPr>
          <a:xfrm>
            <a:off x="7779293" y="1352770"/>
            <a:ext cx="786014" cy="319218"/>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4" name="等腰三角形 3"/>
          <p:cNvSpPr/>
          <p:nvPr/>
        </p:nvSpPr>
        <p:spPr>
          <a:xfrm rot="10800000">
            <a:off x="442594" y="4059463"/>
            <a:ext cx="1469333" cy="592304"/>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5" name="矩形 4"/>
          <p:cNvSpPr/>
          <p:nvPr/>
        </p:nvSpPr>
        <p:spPr>
          <a:xfrm>
            <a:off x="1" y="1671988"/>
            <a:ext cx="12192000" cy="254710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6" name="直角三角形 5"/>
          <p:cNvSpPr/>
          <p:nvPr/>
        </p:nvSpPr>
        <p:spPr>
          <a:xfrm rot="10800000">
            <a:off x="8172299" y="1352771"/>
            <a:ext cx="4019701" cy="3253585"/>
          </a:xfrm>
          <a:prstGeom prst="rtTriangle">
            <a:avLst/>
          </a:prstGeom>
          <a:gradFill flip="none" rotWithShape="1">
            <a:gsLst>
              <a:gs pos="0">
                <a:srgbClr val="0070C0"/>
              </a:gs>
              <a:gs pos="100000">
                <a:srgbClr val="002060"/>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7" name="等腰三角形 6"/>
          <p:cNvSpPr/>
          <p:nvPr/>
        </p:nvSpPr>
        <p:spPr>
          <a:xfrm rot="5400000">
            <a:off x="-362138" y="4055479"/>
            <a:ext cx="1917757" cy="1193481"/>
          </a:xfrm>
          <a:prstGeom prst="triangle">
            <a:avLst/>
          </a:prstGeom>
          <a:gradFill flip="none" rotWithShape="1">
            <a:gsLst>
              <a:gs pos="0">
                <a:srgbClr val="0070C0"/>
              </a:gs>
              <a:gs pos="100000">
                <a:srgbClr val="002060"/>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8" name="文本框 7"/>
          <p:cNvSpPr txBox="1"/>
          <p:nvPr/>
        </p:nvSpPr>
        <p:spPr>
          <a:xfrm>
            <a:off x="4526571" y="2514859"/>
            <a:ext cx="5643585" cy="922020"/>
          </a:xfrm>
          <a:prstGeom prst="rect">
            <a:avLst/>
          </a:prstGeom>
          <a:noFill/>
        </p:spPr>
        <p:txBody>
          <a:bodyPr wrap="square" rtlCol="0">
            <a:spAutoFit/>
          </a:bodyPr>
          <a:lstStyle/>
          <a:p>
            <a:pPr marL="0" indent="0">
              <a:lnSpc>
                <a:spcPct val="100000"/>
              </a:lnSpc>
              <a:spcBef>
                <a:spcPts val="0"/>
              </a:spcBef>
              <a:buNone/>
              <a:defRPr/>
            </a:pPr>
            <a:r>
              <a:rPr kumimoji="1" lang="zh-CN" altLang="en-US" sz="5400" b="1" dirty="0">
                <a:solidFill>
                  <a:prstClr val="black"/>
                </a:solidFill>
                <a:latin typeface="楷体" panose="02010609060101010101" pitchFamily="49" charset="-122"/>
                <a:ea typeface="楷体" panose="02010609060101010101" pitchFamily="49" charset="-122"/>
              </a:rPr>
              <a:t>理论推导</a:t>
            </a:r>
            <a:endParaRPr kumimoji="1" lang="zh-CN" altLang="en-US" sz="5400" b="1" dirty="0">
              <a:solidFill>
                <a:prstClr val="black"/>
              </a:solidFill>
              <a:latin typeface="楷体" panose="02010609060101010101" pitchFamily="49" charset="-122"/>
              <a:ea typeface="楷体" panose="02010609060101010101" pitchFamily="49" charset="-122"/>
            </a:endParaRPr>
          </a:p>
        </p:txBody>
      </p:sp>
      <p:cxnSp>
        <p:nvCxnSpPr>
          <p:cNvPr id="11" name="直接连接符 10"/>
          <p:cNvCxnSpPr/>
          <p:nvPr/>
        </p:nvCxnSpPr>
        <p:spPr>
          <a:xfrm>
            <a:off x="4385212" y="2641572"/>
            <a:ext cx="0" cy="782385"/>
          </a:xfrm>
          <a:prstGeom prst="line">
            <a:avLst/>
          </a:prstGeom>
          <a:ln w="19050">
            <a:gradFill>
              <a:gsLst>
                <a:gs pos="0">
                  <a:srgbClr val="0070C0"/>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1037782" y="2514859"/>
            <a:ext cx="3206070" cy="92333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en-US" altLang="zh-CN" sz="5400" b="1" i="0" u="none" strike="noStrike" kern="1200" cap="none" spc="0" normalizeH="0" baseline="0" noProof="0" dirty="0">
                <a:ln>
                  <a:noFill/>
                </a:ln>
                <a:gradFill>
                  <a:gsLst>
                    <a:gs pos="0">
                      <a:srgbClr val="0070C0"/>
                    </a:gs>
                    <a:gs pos="100000">
                      <a:srgbClr val="002060"/>
                    </a:gs>
                  </a:gsLst>
                  <a:lin ang="13500000" scaled="1"/>
                </a:gradFill>
                <a:effectLst/>
                <a:uLnTx/>
                <a:uFillTx/>
                <a:latin typeface="微软雅黑" panose="020B0503020204020204" pitchFamily="34" charset="-122"/>
                <a:ea typeface="微软雅黑" panose="020B0503020204020204" pitchFamily="34" charset="-122"/>
                <a:cs typeface="+mn-cs"/>
              </a:rPr>
              <a:t>PART. 02</a:t>
            </a:r>
            <a:endParaRPr kumimoji="1" lang="zh-CN" altLang="en-US" sz="5400" b="1" i="0" u="none" strike="noStrike" kern="1200" cap="none" spc="0" normalizeH="0" baseline="0" noProof="0" dirty="0">
              <a:ln>
                <a:noFill/>
              </a:ln>
              <a:gradFill>
                <a:gsLst>
                  <a:gs pos="0">
                    <a:srgbClr val="0070C0"/>
                  </a:gs>
                  <a:gs pos="100000">
                    <a:srgbClr val="002060"/>
                  </a:gs>
                </a:gsLst>
                <a:lin ang="13500000" scaled="1"/>
              </a:gradFill>
              <a:effectLst/>
              <a:uLnTx/>
              <a:uFillTx/>
              <a:latin typeface="微软雅黑" panose="020B0503020204020204" pitchFamily="34" charset="-122"/>
              <a:ea typeface="微软雅黑" panose="020B0503020204020204" pitchFamily="34" charset="-122"/>
              <a:cs typeface="+mn-cs"/>
            </a:endParaRPr>
          </a:p>
        </p:txBody>
      </p:sp>
      <p:pic>
        <p:nvPicPr>
          <p:cNvPr id="15" name="图片 14"/>
          <p:cNvPicPr>
            <a:picLocks noChangeAspect="1"/>
          </p:cNvPicPr>
          <p:nvPr/>
        </p:nvPicPr>
        <p:blipFill rotWithShape="1">
          <a:blip r:embed="rId1">
            <a:extLst>
              <a:ext uri="{28A0092B-C50C-407E-A947-70E740481C1C}">
                <a14:useLocalDpi xmlns:a14="http://schemas.microsoft.com/office/drawing/2010/main" val="0"/>
              </a:ext>
            </a:extLst>
          </a:blip>
          <a:srcRect l="-1" t="36894" r="52889" b="37036"/>
          <a:stretch>
            <a:fillRect/>
          </a:stretch>
        </p:blipFill>
        <p:spPr>
          <a:xfrm>
            <a:off x="443834" y="837829"/>
            <a:ext cx="2225321" cy="691277"/>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950085" y="1800860"/>
            <a:ext cx="8158480" cy="2837180"/>
          </a:xfrm>
          <a:prstGeom prst="rect">
            <a:avLst/>
          </a:prstGeom>
          <a:noFill/>
        </p:spPr>
        <p:txBody>
          <a:bodyPr wrap="square" rtlCol="0" anchor="t">
            <a:noAutofit/>
          </a:bodyPr>
          <a:p>
            <a:r>
              <a:rPr lang="en-US" altLang="zh-CN" sz="3200">
                <a:latin typeface="楷体" panose="02010609060101010101" pitchFamily="49" charset="-122"/>
                <a:ea typeface="楷体" panose="02010609060101010101" pitchFamily="49" charset="-122"/>
                <a:cs typeface="楷体" panose="02010609060101010101" pitchFamily="49" charset="-122"/>
                <a:sym typeface="+mn-ea"/>
              </a:rPr>
              <a:t>    </a:t>
            </a:r>
            <a:r>
              <a:rPr lang="zh-CN" altLang="en-US" sz="3200">
                <a:latin typeface="楷体" panose="02010609060101010101" pitchFamily="49" charset="-122"/>
                <a:ea typeface="楷体" panose="02010609060101010101" pitchFamily="49" charset="-122"/>
                <a:cs typeface="楷体" panose="02010609060101010101" pitchFamily="49" charset="-122"/>
                <a:sym typeface="+mn-ea"/>
              </a:rPr>
              <a:t>考虑尺子在受到小球撞击后，能否被纸“压回”以及被“压回”的快慢程度，应与桌面光滑程度、纸张大小、材质、尺子伸出长度、</a:t>
            </a:r>
            <a:r>
              <a:rPr lang="zh-CN" altLang="en-US" sz="3200" b="1">
                <a:solidFill>
                  <a:srgbClr val="FF0000"/>
                </a:solidFill>
                <a:latin typeface="楷体" panose="02010609060101010101" pitchFamily="49" charset="-122"/>
                <a:ea typeface="楷体" panose="02010609060101010101" pitchFamily="49" charset="-122"/>
                <a:cs typeface="楷体" panose="02010609060101010101" pitchFamily="49" charset="-122"/>
                <a:sym typeface="+mn-ea"/>
              </a:rPr>
              <a:t>空气进入纸下的难易程度</a:t>
            </a:r>
            <a:r>
              <a:rPr lang="zh-CN" altLang="en-US" sz="3200">
                <a:latin typeface="楷体" panose="02010609060101010101" pitchFamily="49" charset="-122"/>
                <a:ea typeface="楷体" panose="02010609060101010101" pitchFamily="49" charset="-122"/>
                <a:cs typeface="楷体" panose="02010609060101010101" pitchFamily="49" charset="-122"/>
                <a:sym typeface="+mn-ea"/>
              </a:rPr>
              <a:t>有关。因此所建模型应考虑到相关影响。</a:t>
            </a:r>
            <a:endParaRPr lang="zh-CN" altLang="en-US" sz="3200">
              <a:latin typeface="楷体" panose="02010609060101010101" pitchFamily="49" charset="-122"/>
              <a:ea typeface="楷体" panose="02010609060101010101" pitchFamily="49" charset="-122"/>
              <a:cs typeface="楷体" panose="02010609060101010101" pitchFamily="49" charset="-122"/>
              <a:sym typeface="+mn-ea"/>
            </a:endParaRPr>
          </a:p>
        </p:txBody>
      </p:sp>
      <p:sp>
        <p:nvSpPr>
          <p:cNvPr id="7" name="文本框 6"/>
          <p:cNvSpPr txBox="1"/>
          <p:nvPr/>
        </p:nvSpPr>
        <p:spPr>
          <a:xfrm>
            <a:off x="1236980" y="290195"/>
            <a:ext cx="6096000" cy="521970"/>
          </a:xfrm>
          <a:prstGeom prst="rect">
            <a:avLst/>
          </a:prstGeom>
          <a:noFill/>
        </p:spPr>
        <p:txBody>
          <a:bodyPr wrap="square" rtlCol="0" anchor="t">
            <a:spAutoFit/>
          </a:bodyPr>
          <a:p>
            <a:pPr algn="l">
              <a:buClrTx/>
              <a:buSzTx/>
              <a:buFontTx/>
            </a:pPr>
            <a:r>
              <a:rPr lang="zh-CN" altLang="en-US" sz="2800" b="1" dirty="0">
                <a:solidFill>
                  <a:srgbClr val="18478F"/>
                </a:solidFill>
                <a:latin typeface="华文楷体" panose="02010600040101010101" charset="-122"/>
                <a:ea typeface="华文楷体" panose="02010600040101010101" charset="-122"/>
                <a:cs typeface="Open Sans" panose="020B0606030504020204" pitchFamily="34" charset="0"/>
                <a:sym typeface="+mn-ea"/>
              </a:rPr>
              <a:t>理论推导</a:t>
            </a:r>
            <a:endParaRPr lang="zh-CN" altLang="en-US" sz="2800" b="1" dirty="0">
              <a:solidFill>
                <a:srgbClr val="18478F"/>
              </a:solidFill>
              <a:latin typeface="华文楷体" panose="02010600040101010101" charset="-122"/>
              <a:ea typeface="华文楷体" panose="02010600040101010101" charset="-122"/>
              <a:cs typeface="Open Sans" panose="020B0606030504020204" pitchFamily="34" charset="0"/>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786765" y="1464310"/>
            <a:ext cx="10506710" cy="3682365"/>
          </a:xfrm>
          <a:prstGeom prst="rect">
            <a:avLst/>
          </a:prstGeom>
          <a:noFill/>
        </p:spPr>
        <p:txBody>
          <a:bodyPr wrap="square" rtlCol="0" anchor="t">
            <a:noAutofit/>
          </a:bodyPr>
          <a:p>
            <a:r>
              <a:rPr lang="zh-CN" altLang="en-US" sz="2800">
                <a:latin typeface="楷体" panose="02010609060101010101" pitchFamily="49" charset="-122"/>
                <a:ea typeface="楷体" panose="02010609060101010101" pitchFamily="49" charset="-122"/>
                <a:cs typeface="楷体" panose="02010609060101010101" pitchFamily="49" charset="-122"/>
                <a:sym typeface="+mn-ea"/>
              </a:rPr>
              <a:t>模型假设</a:t>
            </a:r>
            <a:endParaRPr lang="zh-CN" altLang="en-US" sz="2800">
              <a:latin typeface="楷体" panose="02010609060101010101" pitchFamily="49" charset="-122"/>
              <a:ea typeface="楷体" panose="02010609060101010101" pitchFamily="49" charset="-122"/>
              <a:cs typeface="楷体" panose="02010609060101010101" pitchFamily="49" charset="-122"/>
              <a:sym typeface="+mn-ea"/>
            </a:endParaRPr>
          </a:p>
          <a:p>
            <a:endParaRPr lang="zh-CN" altLang="en-US" sz="2800">
              <a:latin typeface="楷体" panose="02010609060101010101" pitchFamily="49" charset="-122"/>
              <a:ea typeface="楷体" panose="02010609060101010101" pitchFamily="49" charset="-122"/>
              <a:cs typeface="楷体" panose="02010609060101010101" pitchFamily="49" charset="-122"/>
              <a:sym typeface="+mn-ea"/>
            </a:endParaRPr>
          </a:p>
          <a:p>
            <a:r>
              <a:rPr lang="zh-CN" altLang="en-US" sz="2800">
                <a:latin typeface="楷体" panose="02010609060101010101" pitchFamily="49" charset="-122"/>
                <a:ea typeface="楷体" panose="02010609060101010101" pitchFamily="49" charset="-122"/>
                <a:cs typeface="楷体" panose="02010609060101010101" pitchFamily="49" charset="-122"/>
                <a:sym typeface="+mn-ea"/>
              </a:rPr>
              <a:t>1.尺子的形变为微小形变，因此将尺子视作刚体；</a:t>
            </a:r>
            <a:endParaRPr lang="zh-CN" altLang="en-US" sz="2800">
              <a:latin typeface="楷体" panose="02010609060101010101" pitchFamily="49" charset="-122"/>
              <a:ea typeface="楷体" panose="02010609060101010101" pitchFamily="49" charset="-122"/>
              <a:cs typeface="楷体" panose="02010609060101010101" pitchFamily="49" charset="-122"/>
              <a:sym typeface="+mn-ea"/>
            </a:endParaRPr>
          </a:p>
          <a:p>
            <a:r>
              <a:rPr lang="zh-CN" altLang="en-US" sz="2800">
                <a:latin typeface="楷体" panose="02010609060101010101" pitchFamily="49" charset="-122"/>
                <a:ea typeface="楷体" panose="02010609060101010101" pitchFamily="49" charset="-122"/>
                <a:cs typeface="楷体" panose="02010609060101010101" pitchFamily="49" charset="-122"/>
                <a:sym typeface="+mn-ea"/>
              </a:rPr>
              <a:t>2.尺子在碰撞后的运动为定轴转动；</a:t>
            </a:r>
            <a:endParaRPr lang="zh-CN" altLang="en-US" sz="2800">
              <a:latin typeface="楷体" panose="02010609060101010101" pitchFamily="49" charset="-122"/>
              <a:ea typeface="楷体" panose="02010609060101010101" pitchFamily="49" charset="-122"/>
              <a:cs typeface="楷体" panose="02010609060101010101" pitchFamily="49" charset="-122"/>
              <a:sym typeface="+mn-ea"/>
            </a:endParaRPr>
          </a:p>
          <a:p>
            <a:r>
              <a:rPr lang="zh-CN" altLang="en-US" sz="2800">
                <a:latin typeface="楷体" panose="02010609060101010101" pitchFamily="49" charset="-122"/>
                <a:ea typeface="楷体" panose="02010609060101010101" pitchFamily="49" charset="-122"/>
                <a:cs typeface="楷体" panose="02010609060101010101" pitchFamily="49" charset="-122"/>
                <a:sym typeface="+mn-ea"/>
              </a:rPr>
              <a:t>3.纸下空气温度不太高，压强不太大，因此将纸下空气视作理想气体；</a:t>
            </a:r>
            <a:endParaRPr lang="zh-CN" altLang="en-US" sz="2800">
              <a:latin typeface="楷体" panose="02010609060101010101" pitchFamily="49" charset="-122"/>
              <a:ea typeface="楷体" panose="02010609060101010101" pitchFamily="49" charset="-122"/>
              <a:cs typeface="楷体" panose="02010609060101010101" pitchFamily="49" charset="-122"/>
              <a:sym typeface="+mn-ea"/>
            </a:endParaRPr>
          </a:p>
          <a:p>
            <a:r>
              <a:rPr lang="zh-CN" altLang="en-US" sz="2800">
                <a:latin typeface="楷体" panose="02010609060101010101" pitchFamily="49" charset="-122"/>
                <a:ea typeface="楷体" panose="02010609060101010101" pitchFamily="49" charset="-122"/>
                <a:cs typeface="楷体" panose="02010609060101010101" pitchFamily="49" charset="-122"/>
                <a:sym typeface="+mn-ea"/>
              </a:rPr>
              <a:t>4.碰撞时间极短，在碰撞过程中，尺子不发生位移；</a:t>
            </a:r>
            <a:endParaRPr lang="zh-CN" altLang="en-US" sz="2800">
              <a:latin typeface="楷体" panose="02010609060101010101" pitchFamily="49" charset="-122"/>
              <a:ea typeface="楷体" panose="02010609060101010101" pitchFamily="49" charset="-122"/>
              <a:cs typeface="楷体" panose="02010609060101010101" pitchFamily="49" charset="-122"/>
              <a:sym typeface="+mn-ea"/>
            </a:endParaRPr>
          </a:p>
          <a:p>
            <a:r>
              <a:rPr lang="zh-CN" altLang="en-US" sz="2800">
                <a:latin typeface="楷体" panose="02010609060101010101" pitchFamily="49" charset="-122"/>
                <a:ea typeface="楷体" panose="02010609060101010101" pitchFamily="49" charset="-122"/>
                <a:cs typeface="楷体" panose="02010609060101010101" pitchFamily="49" charset="-122"/>
                <a:sym typeface="+mn-ea"/>
              </a:rPr>
              <a:t>5.尺子“翻转”和“压回”时间很短，进入的空气分子数忽略不计。</a:t>
            </a:r>
            <a:endParaRPr lang="zh-CN" altLang="en-US" sz="2800">
              <a:latin typeface="楷体" panose="02010609060101010101" pitchFamily="49" charset="-122"/>
              <a:ea typeface="楷体" panose="02010609060101010101" pitchFamily="49" charset="-122"/>
              <a:cs typeface="楷体" panose="02010609060101010101" pitchFamily="49" charset="-122"/>
              <a:sym typeface="+mn-ea"/>
            </a:endParaRPr>
          </a:p>
        </p:txBody>
      </p:sp>
      <p:sp>
        <p:nvSpPr>
          <p:cNvPr id="7" name="文本框 6"/>
          <p:cNvSpPr txBox="1"/>
          <p:nvPr/>
        </p:nvSpPr>
        <p:spPr>
          <a:xfrm>
            <a:off x="1236980" y="290195"/>
            <a:ext cx="6096000" cy="521970"/>
          </a:xfrm>
          <a:prstGeom prst="rect">
            <a:avLst/>
          </a:prstGeom>
          <a:noFill/>
        </p:spPr>
        <p:txBody>
          <a:bodyPr wrap="square" rtlCol="0" anchor="t">
            <a:spAutoFit/>
          </a:bodyPr>
          <a:p>
            <a:pPr algn="l">
              <a:buClrTx/>
              <a:buSzTx/>
              <a:buFontTx/>
            </a:pPr>
            <a:r>
              <a:rPr lang="zh-CN" altLang="en-US" sz="2800" b="1" dirty="0">
                <a:solidFill>
                  <a:srgbClr val="18478F"/>
                </a:solidFill>
                <a:latin typeface="华文楷体" panose="02010600040101010101" charset="-122"/>
                <a:ea typeface="华文楷体" panose="02010600040101010101" charset="-122"/>
                <a:cs typeface="Open Sans" panose="020B0606030504020204" pitchFamily="34" charset="0"/>
                <a:sym typeface="+mn-ea"/>
              </a:rPr>
              <a:t>理论推导</a:t>
            </a:r>
            <a:endParaRPr lang="zh-CN" altLang="en-US" sz="2800" b="1" dirty="0">
              <a:solidFill>
                <a:srgbClr val="18478F"/>
              </a:solidFill>
              <a:latin typeface="华文楷体" panose="02010600040101010101" charset="-122"/>
              <a:ea typeface="华文楷体" panose="02010600040101010101" charset="-122"/>
              <a:cs typeface="Open Sans" panose="020B0606030504020204" pitchFamily="34" charset="0"/>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467485" y="1560195"/>
            <a:ext cx="8158480" cy="2837180"/>
          </a:xfrm>
          <a:prstGeom prst="rect">
            <a:avLst/>
          </a:prstGeom>
          <a:noFill/>
        </p:spPr>
        <p:txBody>
          <a:bodyPr wrap="square" rtlCol="0" anchor="t">
            <a:noAutofit/>
          </a:bodyPr>
          <a:p>
            <a:endParaRPr lang="zh-CN" altLang="en-US" sz="2000">
              <a:sym typeface="+mn-ea"/>
            </a:endParaRPr>
          </a:p>
        </p:txBody>
      </p:sp>
      <p:sp>
        <p:nvSpPr>
          <p:cNvPr id="2" name="文本框 1"/>
          <p:cNvSpPr txBox="1"/>
          <p:nvPr/>
        </p:nvSpPr>
        <p:spPr>
          <a:xfrm>
            <a:off x="1105535" y="1038225"/>
            <a:ext cx="6096000" cy="521970"/>
          </a:xfrm>
          <a:prstGeom prst="rect">
            <a:avLst/>
          </a:prstGeom>
          <a:noFill/>
        </p:spPr>
        <p:txBody>
          <a:bodyPr wrap="square" rtlCol="0" anchor="t">
            <a:spAutoFit/>
          </a:bodyPr>
          <a:p>
            <a:r>
              <a:rPr lang="zh-CN" altLang="en-US" sz="2800" b="1" dirty="0">
                <a:solidFill>
                  <a:srgbClr val="18478F"/>
                </a:solidFill>
                <a:latin typeface="华文楷体" panose="02010600040101010101" charset="-122"/>
                <a:ea typeface="华文楷体" panose="02010600040101010101" charset="-122"/>
                <a:cs typeface="Open Sans" panose="020B0606030504020204" pitchFamily="34" charset="0"/>
                <a:sym typeface="+mn-ea"/>
              </a:rPr>
              <a:t>1</a:t>
            </a:r>
            <a:r>
              <a:rPr lang="en-US" altLang="zh-CN" sz="2800" b="1">
                <a:sym typeface="+mn-ea"/>
              </a:rPr>
              <a:t>.</a:t>
            </a:r>
            <a:r>
              <a:rPr lang="zh-CN" altLang="en-US" sz="2800" b="1" dirty="0">
                <a:solidFill>
                  <a:schemeClr val="tx1"/>
                </a:solidFill>
                <a:latin typeface="楷体" panose="02010609060101010101" pitchFamily="49" charset="-122"/>
                <a:ea typeface="楷体" panose="02010609060101010101" pitchFamily="49" charset="-122"/>
                <a:cs typeface="Open Sans" panose="020B0606030504020204" pitchFamily="34" charset="0"/>
                <a:sym typeface="+mn-ea"/>
              </a:rPr>
              <a:t>碰撞</a:t>
            </a:r>
            <a:r>
              <a:rPr lang="zh-CN" altLang="en-US" sz="2800" b="1">
                <a:solidFill>
                  <a:schemeClr val="tx1"/>
                </a:solidFill>
                <a:latin typeface="楷体" panose="02010609060101010101" pitchFamily="49" charset="-122"/>
                <a:ea typeface="楷体" panose="02010609060101010101" pitchFamily="49" charset="-122"/>
                <a:sym typeface="+mn-ea"/>
              </a:rPr>
              <a:t>过程</a:t>
            </a:r>
            <a:endParaRPr lang="zh-CN" altLang="en-US" sz="2800" b="1">
              <a:solidFill>
                <a:schemeClr val="tx1"/>
              </a:solidFill>
              <a:latin typeface="楷体" panose="02010609060101010101" pitchFamily="49" charset="-122"/>
              <a:ea typeface="楷体" panose="02010609060101010101" pitchFamily="49" charset="-122"/>
              <a:sym typeface="+mn-ea"/>
            </a:endParaRPr>
          </a:p>
        </p:txBody>
      </p:sp>
      <p:pic>
        <p:nvPicPr>
          <p:cNvPr id="18" name="图片 17"/>
          <p:cNvPicPr>
            <a:picLocks noChangeAspect="1"/>
          </p:cNvPicPr>
          <p:nvPr>
            <p:custDataLst>
              <p:tags r:id="rId1"/>
            </p:custDataLst>
          </p:nvPr>
        </p:nvPicPr>
        <p:blipFill>
          <a:blip r:embed="rId2"/>
          <a:stretch>
            <a:fillRect/>
          </a:stretch>
        </p:blipFill>
        <p:spPr>
          <a:xfrm>
            <a:off x="1105535" y="1560195"/>
            <a:ext cx="4229100" cy="2184400"/>
          </a:xfrm>
          <a:prstGeom prst="rect">
            <a:avLst/>
          </a:prstGeom>
        </p:spPr>
      </p:pic>
      <p:pic>
        <p:nvPicPr>
          <p:cNvPr id="96" name="图片 95"/>
          <p:cNvPicPr>
            <a:picLocks noChangeAspect="1"/>
          </p:cNvPicPr>
          <p:nvPr>
            <p:custDataLst>
              <p:tags r:id="rId3"/>
            </p:custDataLst>
          </p:nvPr>
        </p:nvPicPr>
        <p:blipFill>
          <a:blip r:embed="rId4"/>
          <a:stretch>
            <a:fillRect/>
          </a:stretch>
        </p:blipFill>
        <p:spPr>
          <a:xfrm>
            <a:off x="6802120" y="1627505"/>
            <a:ext cx="3784600" cy="2190115"/>
          </a:xfrm>
          <a:prstGeom prst="rect">
            <a:avLst/>
          </a:prstGeom>
        </p:spPr>
      </p:pic>
      <p:sp>
        <p:nvSpPr>
          <p:cNvPr id="3" name="文本框 2"/>
          <p:cNvSpPr txBox="1"/>
          <p:nvPr/>
        </p:nvSpPr>
        <p:spPr>
          <a:xfrm>
            <a:off x="6395085" y="1105535"/>
            <a:ext cx="6096000" cy="521970"/>
          </a:xfrm>
          <a:prstGeom prst="rect">
            <a:avLst/>
          </a:prstGeom>
          <a:noFill/>
        </p:spPr>
        <p:txBody>
          <a:bodyPr wrap="square" rtlCol="0" anchor="t">
            <a:spAutoFit/>
          </a:bodyPr>
          <a:p>
            <a:r>
              <a:rPr lang="en-US" altLang="zh-CN" sz="2800" b="1">
                <a:latin typeface="楷体" panose="02010609060101010101" pitchFamily="49" charset="-122"/>
                <a:ea typeface="楷体" panose="02010609060101010101" pitchFamily="49" charset="-122"/>
                <a:cs typeface="楷体" panose="02010609060101010101" pitchFamily="49" charset="-122"/>
                <a:sym typeface="+mn-ea"/>
              </a:rPr>
              <a:t>2.</a:t>
            </a:r>
            <a:r>
              <a:rPr lang="zh-CN" altLang="en-US" sz="2800" b="1">
                <a:latin typeface="楷体" panose="02010609060101010101" pitchFamily="49" charset="-122"/>
                <a:ea typeface="楷体" panose="02010609060101010101" pitchFamily="49" charset="-122"/>
                <a:cs typeface="楷体" panose="02010609060101010101" pitchFamily="49" charset="-122"/>
                <a:sym typeface="+mn-ea"/>
              </a:rPr>
              <a:t>定轴转动</a:t>
            </a:r>
            <a:endParaRPr lang="zh-CN" altLang="en-US" sz="2800" b="1">
              <a:latin typeface="楷体" panose="02010609060101010101" pitchFamily="49" charset="-122"/>
              <a:ea typeface="楷体" panose="02010609060101010101" pitchFamily="49" charset="-122"/>
              <a:cs typeface="楷体" panose="02010609060101010101" pitchFamily="49" charset="-122"/>
              <a:sym typeface="+mn-ea"/>
            </a:endParaRPr>
          </a:p>
        </p:txBody>
      </p:sp>
      <p:sp>
        <p:nvSpPr>
          <p:cNvPr id="5" name="文本框 4"/>
          <p:cNvSpPr txBox="1"/>
          <p:nvPr/>
        </p:nvSpPr>
        <p:spPr>
          <a:xfrm>
            <a:off x="1105535" y="3744595"/>
            <a:ext cx="6096000" cy="521970"/>
          </a:xfrm>
          <a:prstGeom prst="rect">
            <a:avLst/>
          </a:prstGeom>
          <a:noFill/>
        </p:spPr>
        <p:txBody>
          <a:bodyPr wrap="square" rtlCol="0" anchor="t">
            <a:spAutoFit/>
          </a:bodyPr>
          <a:p>
            <a:r>
              <a:rPr lang="en-US" altLang="zh-CN" sz="2800" b="1">
                <a:latin typeface="楷体" panose="02010609060101010101" pitchFamily="49" charset="-122"/>
                <a:ea typeface="楷体" panose="02010609060101010101" pitchFamily="49" charset="-122"/>
                <a:cs typeface="楷体" panose="02010609060101010101" pitchFamily="49" charset="-122"/>
                <a:sym typeface="+mn-ea"/>
              </a:rPr>
              <a:t>3.</a:t>
            </a:r>
            <a:r>
              <a:rPr lang="zh-CN" altLang="en-US" sz="2800" b="1">
                <a:latin typeface="楷体" panose="02010609060101010101" pitchFamily="49" charset="-122"/>
                <a:ea typeface="楷体" panose="02010609060101010101" pitchFamily="49" charset="-122"/>
                <a:cs typeface="楷体" panose="02010609060101010101" pitchFamily="49" charset="-122"/>
                <a:sym typeface="+mn-ea"/>
              </a:rPr>
              <a:t>尺子对纸形态的改变</a:t>
            </a:r>
            <a:endParaRPr lang="zh-CN" altLang="en-US" sz="2800" b="1">
              <a:latin typeface="楷体" panose="02010609060101010101" pitchFamily="49" charset="-122"/>
              <a:ea typeface="楷体" panose="02010609060101010101" pitchFamily="49" charset="-122"/>
              <a:cs typeface="楷体" panose="02010609060101010101" pitchFamily="49" charset="-122"/>
              <a:sym typeface="+mn-ea"/>
            </a:endParaRPr>
          </a:p>
        </p:txBody>
      </p:sp>
      <p:pic>
        <p:nvPicPr>
          <p:cNvPr id="19" name="图片 18"/>
          <p:cNvPicPr>
            <a:picLocks noChangeAspect="1"/>
          </p:cNvPicPr>
          <p:nvPr>
            <p:custDataLst>
              <p:tags r:id="rId5"/>
            </p:custDataLst>
          </p:nvPr>
        </p:nvPicPr>
        <p:blipFill>
          <a:blip r:embed="rId6"/>
          <a:stretch>
            <a:fillRect/>
          </a:stretch>
        </p:blipFill>
        <p:spPr>
          <a:xfrm>
            <a:off x="950595" y="4612005"/>
            <a:ext cx="2153285" cy="1910715"/>
          </a:xfrm>
          <a:prstGeom prst="rect">
            <a:avLst/>
          </a:prstGeom>
        </p:spPr>
      </p:pic>
      <p:pic>
        <p:nvPicPr>
          <p:cNvPr id="22" name="图片 21"/>
          <p:cNvPicPr>
            <a:picLocks noChangeAspect="1"/>
          </p:cNvPicPr>
          <p:nvPr>
            <p:custDataLst>
              <p:tags r:id="rId7"/>
            </p:custDataLst>
          </p:nvPr>
        </p:nvPicPr>
        <p:blipFill>
          <a:blip r:embed="rId8"/>
          <a:stretch>
            <a:fillRect/>
          </a:stretch>
        </p:blipFill>
        <p:spPr>
          <a:xfrm>
            <a:off x="3529965" y="4635500"/>
            <a:ext cx="2112010" cy="1887220"/>
          </a:xfrm>
          <a:prstGeom prst="rect">
            <a:avLst/>
          </a:prstGeom>
        </p:spPr>
      </p:pic>
      <p:sp>
        <p:nvSpPr>
          <p:cNvPr id="6" name="文本框 5"/>
          <p:cNvSpPr txBox="1"/>
          <p:nvPr/>
        </p:nvSpPr>
        <p:spPr>
          <a:xfrm>
            <a:off x="6285230" y="3817620"/>
            <a:ext cx="6096000" cy="521970"/>
          </a:xfrm>
          <a:prstGeom prst="rect">
            <a:avLst/>
          </a:prstGeom>
          <a:noFill/>
        </p:spPr>
        <p:txBody>
          <a:bodyPr wrap="square" rtlCol="0" anchor="t">
            <a:spAutoFit/>
          </a:bodyPr>
          <a:p>
            <a:r>
              <a:rPr lang="en-US" altLang="zh-CN" sz="2800" b="1">
                <a:latin typeface="楷体" panose="02010609060101010101" pitchFamily="49" charset="-122"/>
                <a:ea typeface="楷体" panose="02010609060101010101" pitchFamily="49" charset="-122"/>
                <a:cs typeface="楷体" panose="02010609060101010101" pitchFamily="49" charset="-122"/>
                <a:sym typeface="+mn-ea"/>
              </a:rPr>
              <a:t>4.</a:t>
            </a:r>
            <a:r>
              <a:rPr lang="zh-CN" altLang="en-US" sz="2800" b="1">
                <a:latin typeface="楷体" panose="02010609060101010101" pitchFamily="49" charset="-122"/>
                <a:ea typeface="楷体" panose="02010609060101010101" pitchFamily="49" charset="-122"/>
                <a:cs typeface="楷体" panose="02010609060101010101" pitchFamily="49" charset="-122"/>
                <a:sym typeface="+mn-ea"/>
              </a:rPr>
              <a:t>空气对尺子的力矩</a:t>
            </a:r>
            <a:endParaRPr lang="zh-CN" altLang="en-US" sz="2800" b="1">
              <a:latin typeface="楷体" panose="02010609060101010101" pitchFamily="49" charset="-122"/>
              <a:ea typeface="楷体" panose="02010609060101010101" pitchFamily="49" charset="-122"/>
              <a:cs typeface="楷体" panose="02010609060101010101" pitchFamily="49" charset="-122"/>
              <a:sym typeface="+mn-ea"/>
            </a:endParaRPr>
          </a:p>
        </p:txBody>
      </p:sp>
      <p:pic>
        <p:nvPicPr>
          <p:cNvPr id="14" name="图片 13"/>
          <p:cNvPicPr>
            <a:picLocks noChangeAspect="1"/>
          </p:cNvPicPr>
          <p:nvPr>
            <p:custDataLst>
              <p:tags r:id="rId9"/>
            </p:custDataLst>
          </p:nvPr>
        </p:nvPicPr>
        <p:blipFill>
          <a:blip r:embed="rId10"/>
          <a:stretch>
            <a:fillRect/>
          </a:stretch>
        </p:blipFill>
        <p:spPr>
          <a:xfrm>
            <a:off x="7486650" y="4386580"/>
            <a:ext cx="2139315" cy="2300605"/>
          </a:xfrm>
          <a:prstGeom prst="rect">
            <a:avLst/>
          </a:prstGeom>
        </p:spPr>
      </p:pic>
      <p:sp>
        <p:nvSpPr>
          <p:cNvPr id="7" name="文本框 6"/>
          <p:cNvSpPr txBox="1"/>
          <p:nvPr/>
        </p:nvSpPr>
        <p:spPr>
          <a:xfrm>
            <a:off x="1236980" y="290195"/>
            <a:ext cx="6096000" cy="521970"/>
          </a:xfrm>
          <a:prstGeom prst="rect">
            <a:avLst/>
          </a:prstGeom>
          <a:noFill/>
        </p:spPr>
        <p:txBody>
          <a:bodyPr wrap="square" rtlCol="0" anchor="t">
            <a:spAutoFit/>
          </a:bodyPr>
          <a:p>
            <a:pPr algn="l">
              <a:buClrTx/>
              <a:buSzTx/>
              <a:buFontTx/>
            </a:pPr>
            <a:r>
              <a:rPr lang="zh-CN" altLang="en-US" sz="2800" b="1" dirty="0">
                <a:solidFill>
                  <a:srgbClr val="18478F"/>
                </a:solidFill>
                <a:latin typeface="华文楷体" panose="02010600040101010101" charset="-122"/>
                <a:ea typeface="华文楷体" panose="02010600040101010101" charset="-122"/>
                <a:cs typeface="Open Sans" panose="020B0606030504020204" pitchFamily="34" charset="0"/>
                <a:sym typeface="+mn-ea"/>
              </a:rPr>
              <a:t>理论推导</a:t>
            </a:r>
            <a:endParaRPr lang="zh-CN" altLang="en-US" sz="2800" b="1" dirty="0">
              <a:solidFill>
                <a:srgbClr val="18478F"/>
              </a:solidFill>
              <a:latin typeface="华文楷体" panose="02010600040101010101" charset="-122"/>
              <a:ea typeface="华文楷体" panose="02010600040101010101" charset="-122"/>
              <a:cs typeface="Open Sans" panose="020B0606030504020204" pitchFamily="34" charset="0"/>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872740" y="2569845"/>
            <a:ext cx="8158480" cy="2837180"/>
          </a:xfrm>
          <a:prstGeom prst="rect">
            <a:avLst/>
          </a:prstGeom>
          <a:noFill/>
        </p:spPr>
        <p:txBody>
          <a:bodyPr wrap="square" rtlCol="0" anchor="t">
            <a:noAutofit/>
          </a:bodyPr>
          <a:p>
            <a:endParaRPr lang="zh-CN" altLang="en-US" sz="2000">
              <a:sym typeface="+mn-ea"/>
            </a:endParaRPr>
          </a:p>
        </p:txBody>
      </p:sp>
      <p:pic>
        <p:nvPicPr>
          <p:cNvPr id="2" name="图片 5"/>
          <p:cNvPicPr>
            <a:picLocks noChangeAspect="1"/>
          </p:cNvPicPr>
          <p:nvPr>
            <p:custDataLst>
              <p:tags r:id="rId1"/>
            </p:custDataLst>
          </p:nvPr>
        </p:nvPicPr>
        <p:blipFill>
          <a:blip r:embed="rId2"/>
          <a:stretch>
            <a:fillRect/>
          </a:stretch>
        </p:blipFill>
        <p:spPr>
          <a:xfrm rot="-5400000">
            <a:off x="953135" y="1545590"/>
            <a:ext cx="2948305" cy="4284345"/>
          </a:xfrm>
          <a:prstGeom prst="rect">
            <a:avLst/>
          </a:prstGeom>
          <a:noFill/>
          <a:ln w="9525">
            <a:noFill/>
          </a:ln>
        </p:spPr>
      </p:pic>
      <p:sp>
        <p:nvSpPr>
          <p:cNvPr id="105" name="文本框 104"/>
          <p:cNvSpPr txBox="1"/>
          <p:nvPr/>
        </p:nvSpPr>
        <p:spPr>
          <a:xfrm>
            <a:off x="4667885" y="913130"/>
            <a:ext cx="7627620" cy="2306955"/>
          </a:xfrm>
          <a:prstGeom prst="rect">
            <a:avLst/>
          </a:prstGeom>
          <a:noFill/>
          <a:ln w="9525">
            <a:noFill/>
          </a:ln>
        </p:spPr>
        <p:txBody>
          <a:bodyPr wrap="square">
            <a:spAutoFit/>
          </a:bodyPr>
          <a:p>
            <a:pPr indent="0"/>
            <a:r>
              <a:rPr lang="zh-CN" altLang="en-US" sz="2400" b="0">
                <a:latin typeface="楷体" panose="02010609060101010101" pitchFamily="49" charset="-122"/>
                <a:ea typeface="楷体" panose="02010609060101010101" pitchFamily="49" charset="-122"/>
                <a:cs typeface="楷体" panose="02010609060101010101" pitchFamily="49" charset="-122"/>
              </a:rPr>
              <a:t>新增假设：1.我们假设在碰撞后尺子在桌面上的部分与纸面超出尺子接触点的长度是相同的。2.我们假设尺子在碰撞一瞬间结束后在短时间内翻转了一个很小的角度α。3.尺子的重心位置位于桌面边缘，因此可以忽略重力</a:t>
            </a:r>
            <a:endParaRPr lang="zh-CN" altLang="en-US" sz="2400" b="0">
              <a:latin typeface="楷体" panose="02010609060101010101" pitchFamily="49" charset="-122"/>
              <a:ea typeface="楷体" panose="02010609060101010101" pitchFamily="49" charset="-122"/>
              <a:cs typeface="楷体" panose="02010609060101010101" pitchFamily="49" charset="-122"/>
            </a:endParaRPr>
          </a:p>
        </p:txBody>
      </p:sp>
      <p:sp>
        <p:nvSpPr>
          <p:cNvPr id="7" name="文本框 6"/>
          <p:cNvSpPr txBox="1"/>
          <p:nvPr>
            <p:custDataLst>
              <p:tags r:id="rId3"/>
            </p:custDataLst>
          </p:nvPr>
        </p:nvSpPr>
        <p:spPr>
          <a:xfrm>
            <a:off x="1236980" y="290195"/>
            <a:ext cx="6096000" cy="521970"/>
          </a:xfrm>
          <a:prstGeom prst="rect">
            <a:avLst/>
          </a:prstGeom>
          <a:noFill/>
        </p:spPr>
        <p:txBody>
          <a:bodyPr wrap="square" rtlCol="0" anchor="t">
            <a:spAutoFit/>
          </a:bodyPr>
          <a:p>
            <a:pPr algn="l">
              <a:buClrTx/>
              <a:buSzTx/>
              <a:buFontTx/>
            </a:pPr>
            <a:r>
              <a:rPr lang="zh-CN" altLang="en-US" sz="2800" b="1" dirty="0">
                <a:solidFill>
                  <a:srgbClr val="18478F"/>
                </a:solidFill>
                <a:latin typeface="华文楷体" panose="02010600040101010101" charset="-122"/>
                <a:ea typeface="华文楷体" panose="02010600040101010101" charset="-122"/>
                <a:cs typeface="Open Sans" panose="020B0606030504020204" pitchFamily="34" charset="0"/>
                <a:sym typeface="+mn-ea"/>
              </a:rPr>
              <a:t>理论推导</a:t>
            </a:r>
            <a:endParaRPr lang="zh-CN" altLang="en-US" sz="2800" b="1" dirty="0">
              <a:solidFill>
                <a:srgbClr val="18478F"/>
              </a:solidFill>
              <a:latin typeface="华文楷体" panose="02010600040101010101" charset="-122"/>
              <a:ea typeface="华文楷体" panose="02010600040101010101" charset="-122"/>
              <a:cs typeface="Open Sans" panose="020B0606030504020204" pitchFamily="34" charset="0"/>
              <a:sym typeface="+mn-ea"/>
            </a:endParaRPr>
          </a:p>
        </p:txBody>
      </p:sp>
      <p:graphicFrame>
        <p:nvGraphicFramePr>
          <p:cNvPr id="5" name="对象 4"/>
          <p:cNvGraphicFramePr/>
          <p:nvPr>
            <p:custDataLst>
              <p:tags r:id="rId4"/>
            </p:custDataLst>
          </p:nvPr>
        </p:nvGraphicFramePr>
        <p:xfrm>
          <a:off x="2536825" y="4050665"/>
          <a:ext cx="9300845" cy="1555750"/>
        </p:xfrm>
        <a:graphic>
          <a:graphicData uri="http://schemas.openxmlformats.org/presentationml/2006/ole">
            <mc:AlternateContent xmlns:mc="http://schemas.openxmlformats.org/markup-compatibility/2006">
              <mc:Choice xmlns:v="urn:schemas-microsoft-com:vml" Requires="v">
                <p:oleObj spid="_x0000_s6" name="" r:id="rId5" imgW="7835900" imgH="1390650" progId="Paint.Picture">
                  <p:embed/>
                </p:oleObj>
              </mc:Choice>
              <mc:Fallback>
                <p:oleObj name="" r:id="rId5" imgW="7835900" imgH="1390650" progId="Paint.Picture">
                  <p:embed/>
                  <p:pic>
                    <p:nvPicPr>
                      <p:cNvPr id="0" name="图片 5"/>
                      <p:cNvPicPr/>
                      <p:nvPr/>
                    </p:nvPicPr>
                    <p:blipFill>
                      <a:blip r:embed="rId6"/>
                      <a:stretch>
                        <a:fillRect/>
                      </a:stretch>
                    </p:blipFill>
                    <p:spPr>
                      <a:xfrm>
                        <a:off x="2536825" y="4050665"/>
                        <a:ext cx="9300845" cy="1555750"/>
                      </a:xfrm>
                      <a:prstGeom prst="rect">
                        <a:avLst/>
                      </a:prstGeom>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timing>
    <p:tnLst>
      <p:par>
        <p:cTn id="1" dur="indefinite" restart="never" nodeType="tmRoot"/>
      </p:par>
    </p:tnLst>
  </p:timing>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3.xml><?xml version="1.0" encoding="utf-8"?>
<p:tagLst xmlns:p="http://schemas.openxmlformats.org/presentationml/2006/main">
  <p:tag name="TABLE_ENDDRAG_ORIGIN_RECT" val="781*122"/>
  <p:tag name="TABLE_ENDDRAG_RECT" val="95*159*781*122"/>
</p:tagLst>
</file>

<file path=ppt/tags/tag14.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6.xml><?xml version="1.0" encoding="utf-8"?>
<p:tagLst xmlns:p="http://schemas.openxmlformats.org/presentationml/2006/main">
  <p:tag name="KSO_WM_BEAUTIFY_FLAG" val=""/>
</p:tagLst>
</file>

<file path=ppt/tags/tag17.xml><?xml version="1.0" encoding="utf-8"?>
<p:tagLst xmlns:p="http://schemas.openxmlformats.org/presentationml/2006/main">
  <p:tag name="KSO_WM_BEAUTIFY_FLAG" val=""/>
</p:tagLst>
</file>

<file path=ppt/tags/tag18.xml><?xml version="1.0" encoding="utf-8"?>
<p:tagLst xmlns:p="http://schemas.openxmlformats.org/presentationml/2006/main">
  <p:tag name="KSO_WM_BEAUTIFY_FLAG" val=""/>
</p:tagLst>
</file>

<file path=ppt/tags/tag19.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20.xml><?xml version="1.0" encoding="utf-8"?>
<p:tagLst xmlns:p="http://schemas.openxmlformats.org/presentationml/2006/main">
  <p:tag name="KSO_WM_BEAUTIFY_FLAG" val=""/>
</p:tagLst>
</file>

<file path=ppt/tags/tag21.xml><?xml version="1.0" encoding="utf-8"?>
<p:tagLst xmlns:p="http://schemas.openxmlformats.org/presentationml/2006/main">
  <p:tag name="KSO_WM_BEAUTIFY_FLAG" val=""/>
</p:tagLst>
</file>

<file path=ppt/tags/tag22.xml><?xml version="1.0" encoding="utf-8"?>
<p:tagLst xmlns:p="http://schemas.openxmlformats.org/presentationml/2006/main">
  <p:tag name="KSO_WM_BEAUTIFY_FLAG" val=""/>
</p:tagLst>
</file>

<file path=ppt/tags/tag23.xml><?xml version="1.0" encoding="utf-8"?>
<p:tagLst xmlns:p="http://schemas.openxmlformats.org/presentationml/2006/main">
  <p:tag name="KSO_WM_BEAUTIFY_FLAG" val=""/>
</p:tagLst>
</file>

<file path=ppt/tags/tag24.xml><?xml version="1.0" encoding="utf-8"?>
<p:tagLst xmlns:p="http://schemas.openxmlformats.org/presentationml/2006/main">
  <p:tag name="KSO_WM_BEAUTIFY_FLAG" val=""/>
</p:tagLst>
</file>

<file path=ppt/tags/tag25.xml><?xml version="1.0" encoding="utf-8"?>
<p:tagLst xmlns:p="http://schemas.openxmlformats.org/presentationml/2006/main">
  <p:tag name="KSO_WM_BEAUTIFY_FLAG" val=""/>
</p:tagLst>
</file>

<file path=ppt/tags/tag26.xml><?xml version="1.0" encoding="utf-8"?>
<p:tagLst xmlns:p="http://schemas.openxmlformats.org/presentationml/2006/main">
  <p:tag name="KSO_WM_BEAUTIFY_FLAG" val=""/>
</p:tagLst>
</file>

<file path=ppt/tags/tag27.xml><?xml version="1.0" encoding="utf-8"?>
<p:tagLst xmlns:p="http://schemas.openxmlformats.org/presentationml/2006/main">
  <p:tag name="KSO_WM_BEAUTIFY_FLAG" val=""/>
</p:tagLst>
</file>

<file path=ppt/tags/tag28.xml><?xml version="1.0" encoding="utf-8"?>
<p:tagLst xmlns:p="http://schemas.openxmlformats.org/presentationml/2006/main">
  <p:tag name="KSO_WM_BEAUTIFY_FLAG" val=""/>
</p:tagLst>
</file>

<file path=ppt/tags/tag29.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30.xml><?xml version="1.0" encoding="utf-8"?>
<p:tagLst xmlns:p="http://schemas.openxmlformats.org/presentationml/2006/main">
  <p:tag name="KSO_WM_BEAUTIFY_FLAG" val=""/>
</p:tagLst>
</file>

<file path=ppt/tags/tag31.xml><?xml version="1.0" encoding="utf-8"?>
<p:tagLst xmlns:p="http://schemas.openxmlformats.org/presentationml/2006/main">
  <p:tag name="TABLE_ENDDRAG_ORIGIN_RECT" val="756*330"/>
  <p:tag name="TABLE_ENDDRAG_RECT" val="99*62*756*330"/>
</p:tagLst>
</file>

<file path=ppt/tags/tag32.xml><?xml version="1.0" encoding="utf-8"?>
<p:tagLst xmlns:p="http://schemas.openxmlformats.org/presentationml/2006/main">
  <p:tag name="KSO_WM_BEAUTIFY_FLAG" val=""/>
</p:tagLst>
</file>

<file path=ppt/tags/tag33.xml><?xml version="1.0" encoding="utf-8"?>
<p:tagLst xmlns:p="http://schemas.openxmlformats.org/presentationml/2006/main">
  <p:tag name="KSO_WM_BEAUTIFY_FLAG" val=""/>
</p:tagLst>
</file>

<file path=ppt/tags/tag34.xml><?xml version="1.0" encoding="utf-8"?>
<p:tagLst xmlns:p="http://schemas.openxmlformats.org/presentationml/2006/main">
  <p:tag name="KSO_WM_BEAUTIFY_FLAG" val=""/>
</p:tagLst>
</file>

<file path=ppt/tags/tag35.xml><?xml version="1.0" encoding="utf-8"?>
<p:tagLst xmlns:p="http://schemas.openxmlformats.org/presentationml/2006/main">
  <p:tag name="KSO_WM_BEAUTIFY_FLAG" val=""/>
</p:tagLst>
</file>

<file path=ppt/tags/tag36.xml><?xml version="1.0" encoding="utf-8"?>
<p:tagLst xmlns:p="http://schemas.openxmlformats.org/presentationml/2006/main">
  <p:tag name="KSO_WM_BEAUTIFY_FLAG" val=""/>
</p:tagLst>
</file>

<file path=ppt/tags/tag37.xml><?xml version="1.0" encoding="utf-8"?>
<p:tagLst xmlns:p="http://schemas.openxmlformats.org/presentationml/2006/main">
  <p:tag name="KSO_WM_BEAUTIFY_FLAG" val=""/>
</p:tagLst>
</file>

<file path=ppt/tags/tag38.xml><?xml version="1.0" encoding="utf-8"?>
<p:tagLst xmlns:p="http://schemas.openxmlformats.org/presentationml/2006/main">
  <p:tag name="KSO_WM_BEAUTIFY_FLAG" val=""/>
</p:tagLst>
</file>

<file path=ppt/tags/tag39.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40.xml><?xml version="1.0" encoding="utf-8"?>
<p:tagLst xmlns:p="http://schemas.openxmlformats.org/presentationml/2006/main">
  <p:tag name="KSO_WM_BEAUTIFY_FLAG" val=""/>
</p:tagLst>
</file>

<file path=ppt/tags/tag41.xml><?xml version="1.0" encoding="utf-8"?>
<p:tagLst xmlns:p="http://schemas.openxmlformats.org/presentationml/2006/main">
  <p:tag name="KSO_WM_BEAUTIFY_FLAG" val=""/>
</p:tagLst>
</file>

<file path=ppt/tags/tag42.xml><?xml version="1.0" encoding="utf-8"?>
<p:tagLst xmlns:p="http://schemas.openxmlformats.org/presentationml/2006/main">
  <p:tag name="KSO_WM_BEAUTIFY_FLAG" val=""/>
</p:tagLst>
</file>

<file path=ppt/tags/tag43.xml><?xml version="1.0" encoding="utf-8"?>
<p:tagLst xmlns:p="http://schemas.openxmlformats.org/presentationml/2006/main">
  <p:tag name="commondata" val="eyJoZGlkIjoiMGIzNWY1ZDBhMDZjY2NlNjYxMjRmYWQxNjc2YzlhZGIifQ=="/>
</p:tagLst>
</file>

<file path=ppt/tags/tag5.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heme/theme1.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2158</Words>
  <Application>WPS 演示</Application>
  <PresentationFormat>宽屏</PresentationFormat>
  <Paragraphs>264</Paragraphs>
  <Slides>24</Slides>
  <Notes>2</Notes>
  <HiddenSlides>0</HiddenSlides>
  <MMClips>0</MMClips>
  <ScaleCrop>false</ScaleCrop>
  <HeadingPairs>
    <vt:vector size="8" baseType="variant">
      <vt:variant>
        <vt:lpstr>已用的字体</vt:lpstr>
      </vt:variant>
      <vt:variant>
        <vt:i4>15</vt:i4>
      </vt:variant>
      <vt:variant>
        <vt:lpstr>主题</vt:lpstr>
      </vt:variant>
      <vt:variant>
        <vt:i4>2</vt:i4>
      </vt:variant>
      <vt:variant>
        <vt:lpstr>嵌入 OLE 服务器</vt:lpstr>
      </vt:variant>
      <vt:variant>
        <vt:i4>1</vt:i4>
      </vt:variant>
      <vt:variant>
        <vt:lpstr>幻灯片标题</vt:lpstr>
      </vt:variant>
      <vt:variant>
        <vt:i4>24</vt:i4>
      </vt:variant>
    </vt:vector>
  </HeadingPairs>
  <TitlesOfParts>
    <vt:vector size="42" baseType="lpstr">
      <vt:lpstr>Arial</vt:lpstr>
      <vt:lpstr>宋体</vt:lpstr>
      <vt:lpstr>Wingdings</vt:lpstr>
      <vt:lpstr>等线</vt:lpstr>
      <vt:lpstr>Arial</vt:lpstr>
      <vt:lpstr>黑体</vt:lpstr>
      <vt:lpstr>Calibri</vt:lpstr>
      <vt:lpstr>微软雅黑</vt:lpstr>
      <vt:lpstr>华文楷体</vt:lpstr>
      <vt:lpstr>楷体</vt:lpstr>
      <vt:lpstr>等线 Light</vt:lpstr>
      <vt:lpstr>Times New Roman</vt:lpstr>
      <vt:lpstr>Open Sans</vt:lpstr>
      <vt:lpstr>Segoe Print</vt:lpstr>
      <vt:lpstr>Arial Unicode MS</vt:lpstr>
      <vt:lpstr>1_Office 主题​​</vt:lpstr>
      <vt:lpstr>2_Office 主题​​</vt:lpstr>
      <vt:lpstr>Paint.Picture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Taniaq</dc:creator>
  <cp:lastModifiedBy>立身行道</cp:lastModifiedBy>
  <cp:revision>41</cp:revision>
  <dcterms:created xsi:type="dcterms:W3CDTF">2022-08-18T05:52:00Z</dcterms:created>
  <dcterms:modified xsi:type="dcterms:W3CDTF">2023-12-19T10:17:40Z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54FB4E8F3A28465A83C362E42DA3B31A_12</vt:lpwstr>
  </property>
  <property fmtid="{D5CDD505-2E9C-101B-9397-08002B2CF9AE}" pid="3" name="KSOProductBuildVer">
    <vt:lpwstr>2052-12.1.0.16120</vt:lpwstr>
  </property>
</Properties>
</file>